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21" r:id="rId2"/>
    <p:sldId id="329" r:id="rId3"/>
    <p:sldId id="516" r:id="rId4"/>
    <p:sldId id="515" r:id="rId5"/>
    <p:sldId id="509" r:id="rId6"/>
    <p:sldId id="517" r:id="rId7"/>
    <p:sldId id="451" r:id="rId8"/>
    <p:sldId id="510" r:id="rId9"/>
    <p:sldId id="452" r:id="rId10"/>
    <p:sldId id="518" r:id="rId11"/>
    <p:sldId id="450" r:id="rId12"/>
    <p:sldId id="483" r:id="rId13"/>
    <p:sldId id="484" r:id="rId14"/>
    <p:sldId id="494" r:id="rId15"/>
    <p:sldId id="486" r:id="rId16"/>
    <p:sldId id="487" r:id="rId17"/>
    <p:sldId id="488" r:id="rId18"/>
    <p:sldId id="491" r:id="rId19"/>
    <p:sldId id="459" r:id="rId20"/>
    <p:sldId id="500" r:id="rId21"/>
    <p:sldId id="513" r:id="rId22"/>
    <p:sldId id="454" r:id="rId23"/>
    <p:sldId id="457" r:id="rId24"/>
    <p:sldId id="460" r:id="rId25"/>
    <p:sldId id="461" r:id="rId26"/>
    <p:sldId id="467" r:id="rId27"/>
    <p:sldId id="469" r:id="rId28"/>
    <p:sldId id="472" r:id="rId29"/>
    <p:sldId id="473" r:id="rId30"/>
    <p:sldId id="477" r:id="rId31"/>
    <p:sldId id="476" r:id="rId32"/>
    <p:sldId id="462" r:id="rId33"/>
    <p:sldId id="474" r:id="rId34"/>
    <p:sldId id="466" r:id="rId35"/>
    <p:sldId id="470" r:id="rId36"/>
    <p:sldId id="532" r:id="rId37"/>
    <p:sldId id="533" r:id="rId38"/>
    <p:sldId id="522" r:id="rId39"/>
    <p:sldId id="523" r:id="rId40"/>
    <p:sldId id="524" r:id="rId41"/>
    <p:sldId id="531" r:id="rId42"/>
    <p:sldId id="540" r:id="rId43"/>
    <p:sldId id="541" r:id="rId44"/>
    <p:sldId id="497" r:id="rId45"/>
    <p:sldId id="495" r:id="rId46"/>
    <p:sldId id="496" r:id="rId47"/>
    <p:sldId id="526" r:id="rId48"/>
    <p:sldId id="499" r:id="rId49"/>
    <p:sldId id="527" r:id="rId50"/>
    <p:sldId id="530" r:id="rId51"/>
    <p:sldId id="480" r:id="rId52"/>
    <p:sldId id="482" r:id="rId53"/>
    <p:sldId id="481" r:id="rId54"/>
    <p:sldId id="502" r:id="rId55"/>
    <p:sldId id="504" r:id="rId56"/>
    <p:sldId id="505" r:id="rId57"/>
    <p:sldId id="507" r:id="rId58"/>
    <p:sldId id="506" r:id="rId59"/>
    <p:sldId id="535" r:id="rId60"/>
    <p:sldId id="538" r:id="rId61"/>
    <p:sldId id="537" r:id="rId62"/>
    <p:sldId id="539" r:id="rId63"/>
    <p:sldId id="529" r:id="rId64"/>
    <p:sldId id="514" r:id="rId65"/>
    <p:sldId id="528" r:id="rId66"/>
    <p:sldId id="314" r:id="rId67"/>
    <p:sldId id="542" r:id="rId68"/>
    <p:sldId id="546" r:id="rId69"/>
    <p:sldId id="544" r:id="rId70"/>
    <p:sldId id="547" r:id="rId71"/>
    <p:sldId id="548" r:id="rId72"/>
  </p:sldIdLst>
  <p:sldSz cx="12192000" cy="6858000"/>
  <p:notesSz cx="6858000" cy="9144000"/>
  <p:custDataLst>
    <p:tags r:id="rId7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 | Titel presentatie" id="{08406E1B-4A41-4C9D-A770-E1C1ABAC8DB9}">
          <p14:sldIdLst>
            <p14:sldId id="321"/>
          </p14:sldIdLst>
        </p14:section>
        <p14:section name="Introduction" id="{2A7D4ACC-ED05-4434-8EB1-81276F4A37ED}">
          <p14:sldIdLst>
            <p14:sldId id="329"/>
            <p14:sldId id="516"/>
            <p14:sldId id="515"/>
            <p14:sldId id="509"/>
          </p14:sldIdLst>
        </p14:section>
        <p14:section name="Application Servers" id="{CBB60157-784E-4DFF-B537-A9237972F86C}">
          <p14:sldIdLst>
            <p14:sldId id="517"/>
            <p14:sldId id="451"/>
            <p14:sldId id="510"/>
            <p14:sldId id="452"/>
            <p14:sldId id="518"/>
            <p14:sldId id="450"/>
          </p14:sldIdLst>
        </p14:section>
        <p14:section name="Spring Introduction" id="{FE310B27-8013-4F10-920A-58357CCEA5D5}">
          <p14:sldIdLst>
            <p14:sldId id="483"/>
            <p14:sldId id="484"/>
            <p14:sldId id="494"/>
            <p14:sldId id="486"/>
            <p14:sldId id="487"/>
            <p14:sldId id="488"/>
            <p14:sldId id="491"/>
            <p14:sldId id="459"/>
            <p14:sldId id="500"/>
            <p14:sldId id="513"/>
          </p14:sldIdLst>
        </p14:section>
        <p14:section name="Spring Rest" id="{27C95DC5-5680-472D-A769-A4B064F76F21}">
          <p14:sldIdLst>
            <p14:sldId id="454"/>
            <p14:sldId id="457"/>
            <p14:sldId id="460"/>
            <p14:sldId id="461"/>
            <p14:sldId id="467"/>
            <p14:sldId id="469"/>
            <p14:sldId id="472"/>
            <p14:sldId id="473"/>
            <p14:sldId id="477"/>
            <p14:sldId id="476"/>
            <p14:sldId id="462"/>
            <p14:sldId id="474"/>
            <p14:sldId id="466"/>
            <p14:sldId id="470"/>
          </p14:sldIdLst>
        </p14:section>
        <p14:section name="Calling another API" id="{EF59B7C0-83A8-4418-8851-56FCE71F9DB0}">
          <p14:sldIdLst>
            <p14:sldId id="532"/>
            <p14:sldId id="533"/>
            <p14:sldId id="522"/>
            <p14:sldId id="523"/>
            <p14:sldId id="524"/>
          </p14:sldIdLst>
        </p14:section>
        <p14:section name="Dependency Injection" id="{D58A044D-0B47-477C-808D-ED235F4638EB}">
          <p14:sldIdLst>
            <p14:sldId id="531"/>
            <p14:sldId id="540"/>
            <p14:sldId id="541"/>
            <p14:sldId id="497"/>
            <p14:sldId id="495"/>
            <p14:sldId id="496"/>
            <p14:sldId id="526"/>
            <p14:sldId id="499"/>
            <p14:sldId id="527"/>
          </p14:sldIdLst>
        </p14:section>
        <p14:section name="Spring Data" id="{4467DF07-D5F8-4B9F-BBC2-031F29EC5770}">
          <p14:sldIdLst>
            <p14:sldId id="530"/>
            <p14:sldId id="480"/>
            <p14:sldId id="482"/>
            <p14:sldId id="481"/>
            <p14:sldId id="502"/>
            <p14:sldId id="504"/>
            <p14:sldId id="505"/>
            <p14:sldId id="507"/>
            <p14:sldId id="506"/>
          </p14:sldIdLst>
        </p14:section>
        <p14:section name="Spring Validation" id="{7303267C-C928-4C9D-BF47-7C759E9DB588}">
          <p14:sldIdLst>
            <p14:sldId id="535"/>
            <p14:sldId id="538"/>
            <p14:sldId id="537"/>
            <p14:sldId id="539"/>
          </p14:sldIdLst>
        </p14:section>
        <p14:section name="Conclusion" id="{C5766B6D-BF59-453C-B3D3-B6A4B291AC03}">
          <p14:sldIdLst>
            <p14:sldId id="529"/>
            <p14:sldId id="514"/>
            <p14:sldId id="528"/>
          </p14:sldIdLst>
        </p14:section>
        <p14:section name="Vragen" id="{AA0465BC-8798-4095-84D4-1D9049086577}">
          <p14:sldIdLst>
            <p14:sldId id="314"/>
          </p14:sldIdLst>
        </p14:section>
        <p14:section name="After the Fact" id="{69684FBD-5E1D-4589-B96C-06F0C66BF361}">
          <p14:sldIdLst>
            <p14:sldId id="542"/>
            <p14:sldId id="546"/>
            <p14:sldId id="544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6" pos="619" userDrawn="1">
          <p15:clr>
            <a:srgbClr val="A4A3A4"/>
          </p15:clr>
        </p15:guide>
        <p15:guide id="7" pos="706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5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out" initials="MH" lastIdx="10" clrIdx="0">
    <p:extLst>
      <p:ext uri="{19B8F6BF-5375-455C-9EA6-DF929625EA0E}">
        <p15:presenceInfo xmlns:p15="http://schemas.microsoft.com/office/powerpoint/2012/main" userId="S-1-5-21-74190707-343958172-1250106734-150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A8C"/>
    <a:srgbClr val="333333"/>
    <a:srgbClr val="00539F"/>
    <a:srgbClr val="0078C9"/>
    <a:srgbClr val="E6E6E6"/>
    <a:srgbClr val="E9E9E9"/>
    <a:srgbClr val="EAEAEA"/>
    <a:srgbClr val="EBEBEB"/>
    <a:srgbClr val="E8E8E8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1" autoAdjust="0"/>
    <p:restoredTop sz="77959" autoAdjust="0"/>
  </p:normalViewPr>
  <p:slideViewPr>
    <p:cSldViewPr snapToGrid="0" showGuides="1">
      <p:cViewPr varScale="1">
        <p:scale>
          <a:sx n="49" d="100"/>
          <a:sy n="49" d="100"/>
        </p:scale>
        <p:origin x="432" y="72"/>
      </p:cViewPr>
      <p:guideLst>
        <p:guide orient="horz" pos="459"/>
        <p:guide pos="3840"/>
        <p:guide orient="horz" pos="3906"/>
        <p:guide pos="619"/>
        <p:guide pos="7061"/>
        <p:guide orient="horz" pos="2160"/>
        <p:guide pos="57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673B-21EB-4ADF-B13B-9054C874D7F2}" type="datetimeFigureOut">
              <a:rPr lang="nl-NL" smtClean="0"/>
              <a:t>16-3-2017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1C7A9-D042-48D6-ADDF-53C74A05D9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3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3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47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676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45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84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43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5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68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12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830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901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588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4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756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053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397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http://api.fixer.io/latest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405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167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70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HOUSE</a:t>
            </a:r>
            <a:r>
              <a:rPr lang="nl-BE" baseline="0" dirty="0" smtClean="0"/>
              <a:t> RULES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237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10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185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273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740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810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@Component |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@Service 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@Controller|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E1EE-0B21-D74F-8469-A524267083A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2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039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https://martinfowler.com/articles/injection.html#InversionOfControl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438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492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86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5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189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442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678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186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489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493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62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0580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8751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565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0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29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http://www.slideshare.net/ewolff/java-application-servers-are-dead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82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http://modules.dropwizard.io/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079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Intro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1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8" name="Vrije vorm 17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18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Vrije vorm 19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761429"/>
            <a:ext cx="10226673" cy="6133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Spreker |Datum | Locatie</a:t>
            </a:r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122328"/>
            <a:ext cx="10226673" cy="613343"/>
          </a:xfrm>
        </p:spPr>
        <p:txBody>
          <a:bodyPr/>
          <a:lstStyle>
            <a:lvl1pPr>
              <a:defRPr sz="3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Titel presentatie</a:t>
            </a:r>
          </a:p>
        </p:txBody>
      </p:sp>
      <p:pic>
        <p:nvPicPr>
          <p:cNvPr id="13" name="Afbeelding 12" descr="Info-Support-30cm-300DPI.png"/>
          <p:cNvPicPr>
            <a:picLocks noChangeAspect="1"/>
          </p:cNvPicPr>
          <p:nvPr userDrawn="1"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1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0" y="1625600"/>
            <a:ext cx="121920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(1 keer)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9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7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67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69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1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Vrije vorm 69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4" name="Groep 13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3" name="Rechthoek 32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5" name="Gelijkbenige driehoek 34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Afgeronde rechthoek 35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7" name="Groep 36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4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5" name="Groep 54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6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8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" name="Vrije vorm 56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8" name="Groep 37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4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5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7" name="Rechte verbindingslijn 46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hte verbindingslijn 47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0" name="Rechthoek 39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1" name="Groep 40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2" name="Parallellogram 41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3" name="Parallellogram 42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4" name="Rechte verbindingslijn 23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" name="Groep 24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9" name="Afgeronde rechthoek 28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0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1" name="Rechte verbindingslijn 30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Gelijkbenige driehoek 31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6" name="Rechthoek 25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7" name="Rechte verbindingslijn 26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646774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2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3852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7" name="Tijdelijke aanduiding voor grafiek 6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5" name="Tekstvak 14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(2 keer)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9" name="Groep 6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7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Vrije vorm 7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3" name="Groep 12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hthoek 34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6" name="Gelijkbenige driehoek 3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Afgeronde rechthoek 3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8" name="Groep 3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" name="Vrije vorm 5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9" name="Groep 3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8" name="Rechte verbindingslijn 4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1" name="Rechthoek 4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2" name="Groep 4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3" name="Parallellogram 4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4" name="Parallellogram 4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6" name="Rechthoek 15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8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" name="Ovaal 19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1" name="Rechte verbindingslijn 20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30" name="Afgeronde rechthoek 2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2" name="Rechte verbindingslijn 3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Gelijkbenige driehoek 3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7" name="Rechthoek 26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8" name="Rechte verbindingslijn 27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" name="Tijdelijke aanduiding voor tekst 6"/>
          <p:cNvSpPr>
            <a:spLocks noGrp="1"/>
          </p:cNvSpPr>
          <p:nvPr>
            <p:ph type="body" sz="quarter" idx="16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4881915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7" b="19497"/>
          <a:stretch/>
        </p:blipFill>
        <p:spPr>
          <a:xfrm>
            <a:off x="2248565" y="1041400"/>
            <a:ext cx="7694870" cy="4902768"/>
          </a:xfrm>
          <a:prstGeom prst="rect">
            <a:avLst/>
          </a:prstGeom>
        </p:spPr>
      </p:pic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Videoslide</a:t>
            </a:r>
          </a:p>
        </p:txBody>
      </p: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xfrm>
            <a:off x="3558540" y="1836420"/>
            <a:ext cx="5082540" cy="3299460"/>
          </a:xfrm>
          <a:solidFill>
            <a:schemeClr val="bg1"/>
          </a:solidFill>
          <a:ln>
            <a:noFill/>
          </a:ln>
        </p:spPr>
        <p:txBody>
          <a:bodyPr rIns="0" anchor="ctr"/>
          <a:lstStyle>
            <a:lvl1pPr algn="ctr">
              <a:defRPr b="0" i="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grpSp>
        <p:nvGrpSpPr>
          <p:cNvPr id="12" name="Instructie Video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Video icoon"/>
            <p:cNvGrpSpPr/>
            <p:nvPr/>
          </p:nvGrpSpPr>
          <p:grpSpPr>
            <a:xfrm>
              <a:off x="12484900" y="1490716"/>
              <a:ext cx="510875" cy="521956"/>
              <a:chOff x="10510560" y="2589326"/>
              <a:chExt cx="939297" cy="959670"/>
            </a:xfrm>
          </p:grpSpPr>
          <p:sp>
            <p:nvSpPr>
              <p:cNvPr id="40" name="Ovaal 39"/>
              <p:cNvSpPr/>
              <p:nvPr userDrawn="1"/>
            </p:nvSpPr>
            <p:spPr>
              <a:xfrm>
                <a:off x="10565049" y="2589326"/>
                <a:ext cx="769780" cy="769780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1D1D1B">
                      <a:lumMod val="25000"/>
                      <a:lumOff val="75000"/>
                    </a:srgbClr>
                  </a:gs>
                  <a:gs pos="100000">
                    <a:srgbClr val="1D1D1B">
                      <a:lumMod val="50000"/>
                      <a:lumOff val="50000"/>
                    </a:srgbClr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Ovaal 40"/>
              <p:cNvSpPr/>
              <p:nvPr userDrawn="1"/>
            </p:nvSpPr>
            <p:spPr>
              <a:xfrm>
                <a:off x="10646722" y="2589326"/>
                <a:ext cx="769780" cy="769780"/>
              </a:xfrm>
              <a:prstGeom prst="ellipse">
                <a:avLst/>
              </a:prstGeom>
              <a:gradFill>
                <a:gsLst>
                  <a:gs pos="0">
                    <a:srgbClr val="1D1D1B">
                      <a:lumMod val="10000"/>
                      <a:lumOff val="90000"/>
                    </a:srgbClr>
                  </a:gs>
                  <a:gs pos="100000">
                    <a:srgbClr val="1D1D1B">
                      <a:lumMod val="25000"/>
                      <a:lumOff val="75000"/>
                    </a:srgbClr>
                  </a:gs>
                </a:gsLst>
                <a:lin ang="8100000" scaled="1"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10704223" y="2644466"/>
                <a:ext cx="655000" cy="631020"/>
                <a:chOff x="10707687" y="2647930"/>
                <a:chExt cx="655000" cy="631020"/>
              </a:xfrm>
            </p:grpSpPr>
            <p:sp>
              <p:nvSpPr>
                <p:cNvPr id="45" name="Ovaal 44"/>
                <p:cNvSpPr/>
                <p:nvPr userDrawn="1"/>
              </p:nvSpPr>
              <p:spPr>
                <a:xfrm>
                  <a:off x="10923711" y="26479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al 45"/>
                <p:cNvSpPr/>
                <p:nvPr userDrawn="1"/>
              </p:nvSpPr>
              <p:spPr>
                <a:xfrm>
                  <a:off x="10707687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al 46"/>
                <p:cNvSpPr/>
                <p:nvPr userDrawn="1"/>
              </p:nvSpPr>
              <p:spPr>
                <a:xfrm>
                  <a:off x="11146663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al 47"/>
                <p:cNvSpPr/>
                <p:nvPr userDrawn="1"/>
              </p:nvSpPr>
              <p:spPr>
                <a:xfrm>
                  <a:off x="10793802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al 48"/>
                <p:cNvSpPr/>
                <p:nvPr userDrawn="1"/>
              </p:nvSpPr>
              <p:spPr>
                <a:xfrm>
                  <a:off x="11067727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al 49"/>
                <p:cNvSpPr/>
                <p:nvPr userDrawn="1"/>
              </p:nvSpPr>
              <p:spPr>
                <a:xfrm>
                  <a:off x="10953403" y="2892430"/>
                  <a:ext cx="170496" cy="170496"/>
                </a:xfrm>
                <a:prstGeom prst="ellipse">
                  <a:avLst/>
                </a:prstGeom>
                <a:gradFill>
                  <a:gsLst>
                    <a:gs pos="0">
                      <a:srgbClr val="1D1D1B">
                        <a:lumMod val="10000"/>
                        <a:lumOff val="90000"/>
                      </a:srgbClr>
                    </a:gs>
                    <a:gs pos="100000">
                      <a:srgbClr val="1D1D1B">
                        <a:lumMod val="25000"/>
                        <a:lumOff val="75000"/>
                      </a:srgbClr>
                    </a:gs>
                  </a:gsLst>
                  <a:path path="circle">
                    <a:fillToRect l="100000" t="100000"/>
                  </a:path>
                </a:gradFill>
                <a:ln w="25400" cap="flat" cmpd="sng" algn="ctr">
                  <a:solidFill>
                    <a:srgbClr val="FFFFFF">
                      <a:lumMod val="65000"/>
                      <a:alpha val="38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Rechthoek 10"/>
              <p:cNvSpPr/>
              <p:nvPr userDrawn="1"/>
            </p:nvSpPr>
            <p:spPr>
              <a:xfrm>
                <a:off x="10510560" y="3140981"/>
                <a:ext cx="939297" cy="408015"/>
              </a:xfrm>
              <a:custGeom>
                <a:avLst/>
                <a:gdLst>
                  <a:gd name="connsiteX0" fmla="*/ 0 w 1129820"/>
                  <a:gd name="connsiteY0" fmla="*/ 0 h 386313"/>
                  <a:gd name="connsiteX1" fmla="*/ 1129820 w 1129820"/>
                  <a:gd name="connsiteY1" fmla="*/ 0 h 386313"/>
                  <a:gd name="connsiteX2" fmla="*/ 1129820 w 1129820"/>
                  <a:gd name="connsiteY2" fmla="*/ 386313 h 386313"/>
                  <a:gd name="connsiteX3" fmla="*/ 0 w 1129820"/>
                  <a:gd name="connsiteY3" fmla="*/ 386313 h 386313"/>
                  <a:gd name="connsiteX4" fmla="*/ 0 w 1129820"/>
                  <a:gd name="connsiteY4" fmla="*/ 0 h 386313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33864 w 1018211"/>
                  <a:gd name="connsiteY0" fmla="*/ 0 h 427876"/>
                  <a:gd name="connsiteX1" fmla="*/ 1018211 w 1018211"/>
                  <a:gd name="connsiteY1" fmla="*/ 41563 h 427876"/>
                  <a:gd name="connsiteX2" fmla="*/ 1018211 w 1018211"/>
                  <a:gd name="connsiteY2" fmla="*/ 427876 h 427876"/>
                  <a:gd name="connsiteX3" fmla="*/ 151628 w 1018211"/>
                  <a:gd name="connsiteY3" fmla="*/ 310112 h 427876"/>
                  <a:gd name="connsiteX4" fmla="*/ 33864 w 1018211"/>
                  <a:gd name="connsiteY4" fmla="*/ 0 h 427876"/>
                  <a:gd name="connsiteX0" fmla="*/ 100890 w 1085237"/>
                  <a:gd name="connsiteY0" fmla="*/ 0 h 427876"/>
                  <a:gd name="connsiteX1" fmla="*/ 1085237 w 1085237"/>
                  <a:gd name="connsiteY1" fmla="*/ 41563 h 427876"/>
                  <a:gd name="connsiteX2" fmla="*/ 1085237 w 1085237"/>
                  <a:gd name="connsiteY2" fmla="*/ 427876 h 427876"/>
                  <a:gd name="connsiteX3" fmla="*/ 218654 w 1085237"/>
                  <a:gd name="connsiteY3" fmla="*/ 310112 h 427876"/>
                  <a:gd name="connsiteX4" fmla="*/ 100890 w 1085237"/>
                  <a:gd name="connsiteY4" fmla="*/ 0 h 427876"/>
                  <a:gd name="connsiteX0" fmla="*/ 103919 w 1081338"/>
                  <a:gd name="connsiteY0" fmla="*/ 0 h 448658"/>
                  <a:gd name="connsiteX1" fmla="*/ 1081338 w 1081338"/>
                  <a:gd name="connsiteY1" fmla="*/ 62345 h 448658"/>
                  <a:gd name="connsiteX2" fmla="*/ 1081338 w 1081338"/>
                  <a:gd name="connsiteY2" fmla="*/ 448658 h 448658"/>
                  <a:gd name="connsiteX3" fmla="*/ 214755 w 1081338"/>
                  <a:gd name="connsiteY3" fmla="*/ 330894 h 448658"/>
                  <a:gd name="connsiteX4" fmla="*/ 103919 w 1081338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234531 w 1101114"/>
                  <a:gd name="connsiteY3" fmla="*/ 330894 h 448658"/>
                  <a:gd name="connsiteX4" fmla="*/ 123695 w 1101114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403939 w 1101114"/>
                  <a:gd name="connsiteY3" fmla="*/ 175382 h 448658"/>
                  <a:gd name="connsiteX4" fmla="*/ 234531 w 1101114"/>
                  <a:gd name="connsiteY4" fmla="*/ 330894 h 448658"/>
                  <a:gd name="connsiteX5" fmla="*/ 123695 w 1101114"/>
                  <a:gd name="connsiteY5" fmla="*/ 0 h 448658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98893 w 1076312"/>
                  <a:gd name="connsiteY0" fmla="*/ 11654 h 460312"/>
                  <a:gd name="connsiteX1" fmla="*/ 1076312 w 1076312"/>
                  <a:gd name="connsiteY1" fmla="*/ 73999 h 460312"/>
                  <a:gd name="connsiteX2" fmla="*/ 1076312 w 1076312"/>
                  <a:gd name="connsiteY2" fmla="*/ 460312 h 460312"/>
                  <a:gd name="connsiteX3" fmla="*/ 580027 w 1076312"/>
                  <a:gd name="connsiteY3" fmla="*/ 0 h 460312"/>
                  <a:gd name="connsiteX4" fmla="*/ 209729 w 1076312"/>
                  <a:gd name="connsiteY4" fmla="*/ 342548 h 460312"/>
                  <a:gd name="connsiteX5" fmla="*/ 98893 w 1076312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76283 w 1053702"/>
                  <a:gd name="connsiteY0" fmla="*/ 32436 h 481094"/>
                  <a:gd name="connsiteX1" fmla="*/ 1053702 w 1053702"/>
                  <a:gd name="connsiteY1" fmla="*/ 94781 h 481094"/>
                  <a:gd name="connsiteX2" fmla="*/ 1053702 w 1053702"/>
                  <a:gd name="connsiteY2" fmla="*/ 481094 h 481094"/>
                  <a:gd name="connsiteX3" fmla="*/ 640544 w 1053702"/>
                  <a:gd name="connsiteY3" fmla="*/ 0 h 481094"/>
                  <a:gd name="connsiteX4" fmla="*/ 173264 w 1053702"/>
                  <a:gd name="connsiteY4" fmla="*/ 363330 h 481094"/>
                  <a:gd name="connsiteX5" fmla="*/ 76283 w 1053702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210829"/>
                  <a:gd name="connsiteY0" fmla="*/ 32436 h 481094"/>
                  <a:gd name="connsiteX1" fmla="*/ 1210829 w 1210829"/>
                  <a:gd name="connsiteY1" fmla="*/ 351090 h 481094"/>
                  <a:gd name="connsiteX2" fmla="*/ 1086138 w 1210829"/>
                  <a:gd name="connsiteY2" fmla="*/ 481094 h 481094"/>
                  <a:gd name="connsiteX3" fmla="*/ 672980 w 1210829"/>
                  <a:gd name="connsiteY3" fmla="*/ 0 h 481094"/>
                  <a:gd name="connsiteX4" fmla="*/ 205700 w 1210829"/>
                  <a:gd name="connsiteY4" fmla="*/ 363330 h 481094"/>
                  <a:gd name="connsiteX5" fmla="*/ 108719 w 1210829"/>
                  <a:gd name="connsiteY5" fmla="*/ 32436 h 481094"/>
                  <a:gd name="connsiteX0" fmla="*/ 108719 w 1210829"/>
                  <a:gd name="connsiteY0" fmla="*/ 32436 h 367783"/>
                  <a:gd name="connsiteX1" fmla="*/ 1210829 w 1210829"/>
                  <a:gd name="connsiteY1" fmla="*/ 351090 h 367783"/>
                  <a:gd name="connsiteX2" fmla="*/ 996084 w 1210829"/>
                  <a:gd name="connsiteY2" fmla="*/ 30822 h 367783"/>
                  <a:gd name="connsiteX3" fmla="*/ 672980 w 1210829"/>
                  <a:gd name="connsiteY3" fmla="*/ 0 h 367783"/>
                  <a:gd name="connsiteX4" fmla="*/ 205700 w 1210829"/>
                  <a:gd name="connsiteY4" fmla="*/ 363330 h 367783"/>
                  <a:gd name="connsiteX5" fmla="*/ 108719 w 1210829"/>
                  <a:gd name="connsiteY5" fmla="*/ 32436 h 367783"/>
                  <a:gd name="connsiteX0" fmla="*/ 108719 w 996084"/>
                  <a:gd name="connsiteY0" fmla="*/ 32436 h 600471"/>
                  <a:gd name="connsiteX1" fmla="*/ 899101 w 996084"/>
                  <a:gd name="connsiteY1" fmla="*/ 600471 h 600471"/>
                  <a:gd name="connsiteX2" fmla="*/ 996084 w 996084"/>
                  <a:gd name="connsiteY2" fmla="*/ 30822 h 600471"/>
                  <a:gd name="connsiteX3" fmla="*/ 672980 w 996084"/>
                  <a:gd name="connsiteY3" fmla="*/ 0 h 600471"/>
                  <a:gd name="connsiteX4" fmla="*/ 205700 w 996084"/>
                  <a:gd name="connsiteY4" fmla="*/ 363330 h 600471"/>
                  <a:gd name="connsiteX5" fmla="*/ 108719 w 996084"/>
                  <a:gd name="connsiteY5" fmla="*/ 32436 h 600471"/>
                  <a:gd name="connsiteX0" fmla="*/ 108719 w 899101"/>
                  <a:gd name="connsiteY0" fmla="*/ 32436 h 600471"/>
                  <a:gd name="connsiteX1" fmla="*/ 899101 w 899101"/>
                  <a:gd name="connsiteY1" fmla="*/ 600471 h 600471"/>
                  <a:gd name="connsiteX2" fmla="*/ 767484 w 899101"/>
                  <a:gd name="connsiteY2" fmla="*/ 391040 h 600471"/>
                  <a:gd name="connsiteX3" fmla="*/ 672980 w 899101"/>
                  <a:gd name="connsiteY3" fmla="*/ 0 h 600471"/>
                  <a:gd name="connsiteX4" fmla="*/ 205700 w 899101"/>
                  <a:gd name="connsiteY4" fmla="*/ 363330 h 600471"/>
                  <a:gd name="connsiteX5" fmla="*/ 108719 w 899101"/>
                  <a:gd name="connsiteY5" fmla="*/ 32436 h 600471"/>
                  <a:gd name="connsiteX0" fmla="*/ 108719 w 923424"/>
                  <a:gd name="connsiteY0" fmla="*/ 32436 h 600471"/>
                  <a:gd name="connsiteX1" fmla="*/ 899101 w 923424"/>
                  <a:gd name="connsiteY1" fmla="*/ 600471 h 600471"/>
                  <a:gd name="connsiteX2" fmla="*/ 767484 w 923424"/>
                  <a:gd name="connsiteY2" fmla="*/ 391040 h 600471"/>
                  <a:gd name="connsiteX3" fmla="*/ 672980 w 923424"/>
                  <a:gd name="connsiteY3" fmla="*/ 0 h 600471"/>
                  <a:gd name="connsiteX4" fmla="*/ 205700 w 923424"/>
                  <a:gd name="connsiteY4" fmla="*/ 363330 h 600471"/>
                  <a:gd name="connsiteX5" fmla="*/ 108719 w 923424"/>
                  <a:gd name="connsiteY5" fmla="*/ 32436 h 600471"/>
                  <a:gd name="connsiteX0" fmla="*/ 108719 w 925266"/>
                  <a:gd name="connsiteY0" fmla="*/ 34821 h 602856"/>
                  <a:gd name="connsiteX1" fmla="*/ 899101 w 925266"/>
                  <a:gd name="connsiteY1" fmla="*/ 602856 h 602856"/>
                  <a:gd name="connsiteX2" fmla="*/ 767484 w 925266"/>
                  <a:gd name="connsiteY2" fmla="*/ 393425 h 602856"/>
                  <a:gd name="connsiteX3" fmla="*/ 672980 w 925266"/>
                  <a:gd name="connsiteY3" fmla="*/ 2385 h 602856"/>
                  <a:gd name="connsiteX4" fmla="*/ 205700 w 925266"/>
                  <a:gd name="connsiteY4" fmla="*/ 365715 h 602856"/>
                  <a:gd name="connsiteX5" fmla="*/ 108719 w 925266"/>
                  <a:gd name="connsiteY5" fmla="*/ 34821 h 602856"/>
                  <a:gd name="connsiteX0" fmla="*/ 108719 w 934847"/>
                  <a:gd name="connsiteY0" fmla="*/ 32442 h 600477"/>
                  <a:gd name="connsiteX1" fmla="*/ 899101 w 934847"/>
                  <a:gd name="connsiteY1" fmla="*/ 600477 h 600477"/>
                  <a:gd name="connsiteX2" fmla="*/ 767484 w 934847"/>
                  <a:gd name="connsiteY2" fmla="*/ 391046 h 600477"/>
                  <a:gd name="connsiteX3" fmla="*/ 672980 w 934847"/>
                  <a:gd name="connsiteY3" fmla="*/ 6 h 600477"/>
                  <a:gd name="connsiteX4" fmla="*/ 205700 w 934847"/>
                  <a:gd name="connsiteY4" fmla="*/ 363336 h 600477"/>
                  <a:gd name="connsiteX5" fmla="*/ 108719 w 934847"/>
                  <a:gd name="connsiteY5" fmla="*/ 32442 h 600477"/>
                  <a:gd name="connsiteX0" fmla="*/ 108719 w 922877"/>
                  <a:gd name="connsiteY0" fmla="*/ 32442 h 600477"/>
                  <a:gd name="connsiteX1" fmla="*/ 899101 w 922877"/>
                  <a:gd name="connsiteY1" fmla="*/ 600477 h 600477"/>
                  <a:gd name="connsiteX2" fmla="*/ 767484 w 922877"/>
                  <a:gd name="connsiteY2" fmla="*/ 391046 h 600477"/>
                  <a:gd name="connsiteX3" fmla="*/ 672980 w 922877"/>
                  <a:gd name="connsiteY3" fmla="*/ 6 h 600477"/>
                  <a:gd name="connsiteX4" fmla="*/ 205700 w 922877"/>
                  <a:gd name="connsiteY4" fmla="*/ 363336 h 600477"/>
                  <a:gd name="connsiteX5" fmla="*/ 108719 w 922877"/>
                  <a:gd name="connsiteY5" fmla="*/ 32442 h 600477"/>
                  <a:gd name="connsiteX0" fmla="*/ 108719 w 940851"/>
                  <a:gd name="connsiteY0" fmla="*/ 32442 h 600477"/>
                  <a:gd name="connsiteX1" fmla="*/ 899101 w 940851"/>
                  <a:gd name="connsiteY1" fmla="*/ 600477 h 600477"/>
                  <a:gd name="connsiteX2" fmla="*/ 767484 w 940851"/>
                  <a:gd name="connsiteY2" fmla="*/ 391046 h 600477"/>
                  <a:gd name="connsiteX3" fmla="*/ 672980 w 940851"/>
                  <a:gd name="connsiteY3" fmla="*/ 6 h 600477"/>
                  <a:gd name="connsiteX4" fmla="*/ 205700 w 940851"/>
                  <a:gd name="connsiteY4" fmla="*/ 363336 h 600477"/>
                  <a:gd name="connsiteX5" fmla="*/ 108719 w 940851"/>
                  <a:gd name="connsiteY5" fmla="*/ 32442 h 600477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394303"/>
                  <a:gd name="connsiteX1" fmla="*/ 635865 w 942823"/>
                  <a:gd name="connsiteY1" fmla="*/ 354352 h 394303"/>
                  <a:gd name="connsiteX2" fmla="*/ 767484 w 942823"/>
                  <a:gd name="connsiteY2" fmla="*/ 394303 h 394303"/>
                  <a:gd name="connsiteX3" fmla="*/ 672980 w 942823"/>
                  <a:gd name="connsiteY3" fmla="*/ 3263 h 394303"/>
                  <a:gd name="connsiteX4" fmla="*/ 205700 w 942823"/>
                  <a:gd name="connsiteY4" fmla="*/ 366593 h 394303"/>
                  <a:gd name="connsiteX5" fmla="*/ 108719 w 942823"/>
                  <a:gd name="connsiteY5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99206 w 933310"/>
                  <a:gd name="connsiteY0" fmla="*/ 35699 h 394303"/>
                  <a:gd name="connsiteX1" fmla="*/ 233977 w 933310"/>
                  <a:gd name="connsiteY1" fmla="*/ 391193 h 394303"/>
                  <a:gd name="connsiteX2" fmla="*/ 705032 w 933310"/>
                  <a:gd name="connsiteY2" fmla="*/ 30975 h 394303"/>
                  <a:gd name="connsiteX3" fmla="*/ 626352 w 933310"/>
                  <a:gd name="connsiteY3" fmla="*/ 354352 h 394303"/>
                  <a:gd name="connsiteX4" fmla="*/ 757971 w 933310"/>
                  <a:gd name="connsiteY4" fmla="*/ 394303 h 394303"/>
                  <a:gd name="connsiteX5" fmla="*/ 663467 w 933310"/>
                  <a:gd name="connsiteY5" fmla="*/ 3263 h 394303"/>
                  <a:gd name="connsiteX6" fmla="*/ 223896 w 933310"/>
                  <a:gd name="connsiteY6" fmla="*/ 338883 h 394303"/>
                  <a:gd name="connsiteX7" fmla="*/ 99206 w 933310"/>
                  <a:gd name="connsiteY7" fmla="*/ 35699 h 394303"/>
                  <a:gd name="connsiteX0" fmla="*/ 111296 w 945400"/>
                  <a:gd name="connsiteY0" fmla="*/ 35699 h 394303"/>
                  <a:gd name="connsiteX1" fmla="*/ 246067 w 945400"/>
                  <a:gd name="connsiteY1" fmla="*/ 391193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94898 w 929002"/>
                  <a:gd name="connsiteY0" fmla="*/ 35699 h 394303"/>
                  <a:gd name="connsiteX1" fmla="*/ 215815 w 929002"/>
                  <a:gd name="connsiteY1" fmla="*/ 328847 h 394303"/>
                  <a:gd name="connsiteX2" fmla="*/ 700724 w 929002"/>
                  <a:gd name="connsiteY2" fmla="*/ 30975 h 394303"/>
                  <a:gd name="connsiteX3" fmla="*/ 622044 w 929002"/>
                  <a:gd name="connsiteY3" fmla="*/ 354352 h 394303"/>
                  <a:gd name="connsiteX4" fmla="*/ 753663 w 929002"/>
                  <a:gd name="connsiteY4" fmla="*/ 394303 h 394303"/>
                  <a:gd name="connsiteX5" fmla="*/ 659159 w 929002"/>
                  <a:gd name="connsiteY5" fmla="*/ 3263 h 394303"/>
                  <a:gd name="connsiteX6" fmla="*/ 233442 w 929002"/>
                  <a:gd name="connsiteY6" fmla="*/ 380446 h 394303"/>
                  <a:gd name="connsiteX7" fmla="*/ 94898 w 929002"/>
                  <a:gd name="connsiteY7" fmla="*/ 35699 h 394303"/>
                  <a:gd name="connsiteX0" fmla="*/ 98467 w 932571"/>
                  <a:gd name="connsiteY0" fmla="*/ 35699 h 394303"/>
                  <a:gd name="connsiteX1" fmla="*/ 219384 w 932571"/>
                  <a:gd name="connsiteY1" fmla="*/ 328847 h 394303"/>
                  <a:gd name="connsiteX2" fmla="*/ 704293 w 932571"/>
                  <a:gd name="connsiteY2" fmla="*/ 30975 h 394303"/>
                  <a:gd name="connsiteX3" fmla="*/ 625613 w 932571"/>
                  <a:gd name="connsiteY3" fmla="*/ 354352 h 394303"/>
                  <a:gd name="connsiteX4" fmla="*/ 757232 w 932571"/>
                  <a:gd name="connsiteY4" fmla="*/ 394303 h 394303"/>
                  <a:gd name="connsiteX5" fmla="*/ 662728 w 932571"/>
                  <a:gd name="connsiteY5" fmla="*/ 3263 h 394303"/>
                  <a:gd name="connsiteX6" fmla="*/ 237011 w 932571"/>
                  <a:gd name="connsiteY6" fmla="*/ 380446 h 394303"/>
                  <a:gd name="connsiteX7" fmla="*/ 98467 w 932571"/>
                  <a:gd name="connsiteY7" fmla="*/ 35699 h 394303"/>
                  <a:gd name="connsiteX0" fmla="*/ 105342 w 939446"/>
                  <a:gd name="connsiteY0" fmla="*/ 35699 h 394303"/>
                  <a:gd name="connsiteX1" fmla="*/ 226259 w 939446"/>
                  <a:gd name="connsiteY1" fmla="*/ 328847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403258"/>
                  <a:gd name="connsiteX1" fmla="*/ 198550 w 939446"/>
                  <a:gd name="connsiteY1" fmla="*/ 363484 h 403258"/>
                  <a:gd name="connsiteX2" fmla="*/ 711168 w 939446"/>
                  <a:gd name="connsiteY2" fmla="*/ 30975 h 403258"/>
                  <a:gd name="connsiteX3" fmla="*/ 632488 w 939446"/>
                  <a:gd name="connsiteY3" fmla="*/ 354352 h 403258"/>
                  <a:gd name="connsiteX4" fmla="*/ 764107 w 939446"/>
                  <a:gd name="connsiteY4" fmla="*/ 394303 h 403258"/>
                  <a:gd name="connsiteX5" fmla="*/ 669603 w 939446"/>
                  <a:gd name="connsiteY5" fmla="*/ 3263 h 403258"/>
                  <a:gd name="connsiteX6" fmla="*/ 223105 w 939446"/>
                  <a:gd name="connsiteY6" fmla="*/ 352737 h 403258"/>
                  <a:gd name="connsiteX7" fmla="*/ 105342 w 939446"/>
                  <a:gd name="connsiteY7" fmla="*/ 35699 h 403258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98550 w 930539"/>
                  <a:gd name="connsiteY2" fmla="*/ 36334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81232 w 930539"/>
                  <a:gd name="connsiteY2" fmla="*/ 35295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11595 w 936792"/>
                  <a:gd name="connsiteY0" fmla="*/ 35556 h 408015"/>
                  <a:gd name="connsiteX1" fmla="*/ 177094 w 936792"/>
                  <a:gd name="connsiteY1" fmla="*/ 37759 h 408015"/>
                  <a:gd name="connsiteX2" fmla="*/ 235976 w 936792"/>
                  <a:gd name="connsiteY2" fmla="*/ 370269 h 408015"/>
                  <a:gd name="connsiteX3" fmla="*/ 717421 w 936792"/>
                  <a:gd name="connsiteY3" fmla="*/ 30832 h 408015"/>
                  <a:gd name="connsiteX4" fmla="*/ 638741 w 936792"/>
                  <a:gd name="connsiteY4" fmla="*/ 354209 h 408015"/>
                  <a:gd name="connsiteX5" fmla="*/ 756506 w 936792"/>
                  <a:gd name="connsiteY5" fmla="*/ 408015 h 408015"/>
                  <a:gd name="connsiteX6" fmla="*/ 675856 w 936792"/>
                  <a:gd name="connsiteY6" fmla="*/ 3120 h 408015"/>
                  <a:gd name="connsiteX7" fmla="*/ 212040 w 936792"/>
                  <a:gd name="connsiteY7" fmla="*/ 373375 h 408015"/>
                  <a:gd name="connsiteX8" fmla="*/ 111595 w 936792"/>
                  <a:gd name="connsiteY8" fmla="*/ 35556 h 408015"/>
                  <a:gd name="connsiteX0" fmla="*/ 104452 w 929649"/>
                  <a:gd name="connsiteY0" fmla="*/ 35556 h 408015"/>
                  <a:gd name="connsiteX1" fmla="*/ 169951 w 929649"/>
                  <a:gd name="connsiteY1" fmla="*/ 37759 h 408015"/>
                  <a:gd name="connsiteX2" fmla="*/ 228833 w 929649"/>
                  <a:gd name="connsiteY2" fmla="*/ 370269 h 408015"/>
                  <a:gd name="connsiteX3" fmla="*/ 710278 w 929649"/>
                  <a:gd name="connsiteY3" fmla="*/ 30832 h 408015"/>
                  <a:gd name="connsiteX4" fmla="*/ 631598 w 929649"/>
                  <a:gd name="connsiteY4" fmla="*/ 354209 h 408015"/>
                  <a:gd name="connsiteX5" fmla="*/ 749363 w 929649"/>
                  <a:gd name="connsiteY5" fmla="*/ 408015 h 408015"/>
                  <a:gd name="connsiteX6" fmla="*/ 668713 w 929649"/>
                  <a:gd name="connsiteY6" fmla="*/ 3120 h 408015"/>
                  <a:gd name="connsiteX7" fmla="*/ 204897 w 929649"/>
                  <a:gd name="connsiteY7" fmla="*/ 373375 h 408015"/>
                  <a:gd name="connsiteX8" fmla="*/ 104452 w 929649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31020 w 935746"/>
                  <a:gd name="connsiteY1" fmla="*/ 79322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72992 w 912044"/>
                  <a:gd name="connsiteY0" fmla="*/ 35556 h 408015"/>
                  <a:gd name="connsiteX1" fmla="*/ 107318 w 912044"/>
                  <a:gd name="connsiteY1" fmla="*/ 79322 h 408015"/>
                  <a:gd name="connsiteX2" fmla="*/ 211228 w 912044"/>
                  <a:gd name="connsiteY2" fmla="*/ 370269 h 408015"/>
                  <a:gd name="connsiteX3" fmla="*/ 696137 w 912044"/>
                  <a:gd name="connsiteY3" fmla="*/ 3122 h 408015"/>
                  <a:gd name="connsiteX4" fmla="*/ 613993 w 912044"/>
                  <a:gd name="connsiteY4" fmla="*/ 354209 h 408015"/>
                  <a:gd name="connsiteX5" fmla="*/ 731758 w 912044"/>
                  <a:gd name="connsiteY5" fmla="*/ 408015 h 408015"/>
                  <a:gd name="connsiteX6" fmla="*/ 651108 w 912044"/>
                  <a:gd name="connsiteY6" fmla="*/ 3120 h 408015"/>
                  <a:gd name="connsiteX7" fmla="*/ 187292 w 912044"/>
                  <a:gd name="connsiteY7" fmla="*/ 373375 h 408015"/>
                  <a:gd name="connsiteX8" fmla="*/ 72992 w 912044"/>
                  <a:gd name="connsiteY8" fmla="*/ 35556 h 408015"/>
                  <a:gd name="connsiteX0" fmla="*/ 95861 w 934913"/>
                  <a:gd name="connsiteY0" fmla="*/ 35556 h 408015"/>
                  <a:gd name="connsiteX1" fmla="*/ 130187 w 934913"/>
                  <a:gd name="connsiteY1" fmla="*/ 79322 h 408015"/>
                  <a:gd name="connsiteX2" fmla="*/ 234097 w 934913"/>
                  <a:gd name="connsiteY2" fmla="*/ 370269 h 408015"/>
                  <a:gd name="connsiteX3" fmla="*/ 719006 w 934913"/>
                  <a:gd name="connsiteY3" fmla="*/ 3122 h 408015"/>
                  <a:gd name="connsiteX4" fmla="*/ 636862 w 934913"/>
                  <a:gd name="connsiteY4" fmla="*/ 354209 h 408015"/>
                  <a:gd name="connsiteX5" fmla="*/ 754627 w 934913"/>
                  <a:gd name="connsiteY5" fmla="*/ 408015 h 408015"/>
                  <a:gd name="connsiteX6" fmla="*/ 673977 w 934913"/>
                  <a:gd name="connsiteY6" fmla="*/ 3120 h 408015"/>
                  <a:gd name="connsiteX7" fmla="*/ 210161 w 934913"/>
                  <a:gd name="connsiteY7" fmla="*/ 373375 h 408015"/>
                  <a:gd name="connsiteX8" fmla="*/ 95861 w 934913"/>
                  <a:gd name="connsiteY8" fmla="*/ 35556 h 408015"/>
                  <a:gd name="connsiteX0" fmla="*/ 128786 w 967838"/>
                  <a:gd name="connsiteY0" fmla="*/ 35556 h 408015"/>
                  <a:gd name="connsiteX1" fmla="*/ 163112 w 967838"/>
                  <a:gd name="connsiteY1" fmla="*/ 79322 h 408015"/>
                  <a:gd name="connsiteX2" fmla="*/ 267022 w 967838"/>
                  <a:gd name="connsiteY2" fmla="*/ 370269 h 408015"/>
                  <a:gd name="connsiteX3" fmla="*/ 751931 w 967838"/>
                  <a:gd name="connsiteY3" fmla="*/ 3122 h 408015"/>
                  <a:gd name="connsiteX4" fmla="*/ 669787 w 967838"/>
                  <a:gd name="connsiteY4" fmla="*/ 354209 h 408015"/>
                  <a:gd name="connsiteX5" fmla="*/ 787552 w 967838"/>
                  <a:gd name="connsiteY5" fmla="*/ 408015 h 408015"/>
                  <a:gd name="connsiteX6" fmla="*/ 706902 w 967838"/>
                  <a:gd name="connsiteY6" fmla="*/ 3120 h 408015"/>
                  <a:gd name="connsiteX7" fmla="*/ 243086 w 967838"/>
                  <a:gd name="connsiteY7" fmla="*/ 373375 h 408015"/>
                  <a:gd name="connsiteX8" fmla="*/ 128786 w 967838"/>
                  <a:gd name="connsiteY8" fmla="*/ 35556 h 408015"/>
                  <a:gd name="connsiteX0" fmla="*/ 100245 w 939297"/>
                  <a:gd name="connsiteY0" fmla="*/ 35556 h 408015"/>
                  <a:gd name="connsiteX1" fmla="*/ 134571 w 939297"/>
                  <a:gd name="connsiteY1" fmla="*/ 79322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9297" h="408015">
                    <a:moveTo>
                      <a:pt x="100245" y="35556"/>
                    </a:moveTo>
                    <a:cubicBezTo>
                      <a:pt x="114625" y="43120"/>
                      <a:pt x="70545" y="31618"/>
                      <a:pt x="106862" y="51613"/>
                    </a:cubicBezTo>
                    <a:cubicBezTo>
                      <a:pt x="-33466" y="158199"/>
                      <a:pt x="88391" y="327552"/>
                      <a:pt x="238481" y="370269"/>
                    </a:cubicBezTo>
                    <a:cubicBezTo>
                      <a:pt x="557663" y="393728"/>
                      <a:pt x="507902" y="68144"/>
                      <a:pt x="723390" y="3122"/>
                    </a:cubicBezTo>
                    <a:cubicBezTo>
                      <a:pt x="925763" y="76277"/>
                      <a:pt x="764454" y="315691"/>
                      <a:pt x="641246" y="354209"/>
                    </a:cubicBezTo>
                    <a:lnTo>
                      <a:pt x="759011" y="408015"/>
                    </a:lnTo>
                    <a:cubicBezTo>
                      <a:pt x="1071565" y="249959"/>
                      <a:pt x="933843" y="-32788"/>
                      <a:pt x="678361" y="3120"/>
                    </a:cubicBezTo>
                    <a:cubicBezTo>
                      <a:pt x="352883" y="45721"/>
                      <a:pt x="452907" y="357578"/>
                      <a:pt x="214545" y="373375"/>
                    </a:cubicBezTo>
                    <a:cubicBezTo>
                      <a:pt x="-23817" y="389172"/>
                      <a:pt x="-66009" y="91589"/>
                      <a:pt x="100245" y="355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9000">
                    <a:srgbClr val="29C7FF"/>
                  </a:gs>
                  <a:gs pos="51000">
                    <a:srgbClr val="33CAFF"/>
                  </a:gs>
                  <a:gs pos="32000">
                    <a:srgbClr val="0070C0"/>
                  </a:gs>
                  <a:gs pos="97000">
                    <a:srgbClr val="005EA4"/>
                  </a:gs>
                  <a:gs pos="89000">
                    <a:srgbClr val="0070C0"/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1C2638">
                    <a:lumMod val="75000"/>
                    <a:lumOff val="25000"/>
                    <a:alpha val="77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Ovaal 43"/>
              <p:cNvSpPr/>
              <p:nvPr userDrawn="1"/>
            </p:nvSpPr>
            <p:spPr>
              <a:xfrm flipV="1">
                <a:off x="11012327" y="2951356"/>
                <a:ext cx="45720" cy="45720"/>
              </a:xfrm>
              <a:prstGeom prst="ellipse">
                <a:avLst/>
              </a:prstGeom>
              <a:solidFill>
                <a:srgbClr val="1D1D1B">
                  <a:lumMod val="50000"/>
                  <a:lumOff val="50000"/>
                  <a:alpha val="9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Instruction Image Cropping"/>
            <p:cNvGrpSpPr/>
            <p:nvPr/>
          </p:nvGrpSpPr>
          <p:grpSpPr>
            <a:xfrm>
              <a:off x="12346582" y="-5444"/>
              <a:ext cx="2733484" cy="6868888"/>
              <a:chOff x="12346582" y="-5444"/>
              <a:chExt cx="2733484" cy="6868888"/>
            </a:xfrm>
          </p:grpSpPr>
          <p:grpSp>
            <p:nvGrpSpPr>
              <p:cNvPr id="16" name="bijsnijden"/>
              <p:cNvGrpSpPr/>
              <p:nvPr userDrawn="1"/>
            </p:nvGrpSpPr>
            <p:grpSpPr>
              <a:xfrm>
                <a:off x="12346582" y="5717305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37" name="Afbeelding 36"/>
                  <p:cNvPicPr>
                    <a:picLocks noChangeAspect="1"/>
                  </p:cNvPicPr>
                  <p:nvPr userDrawn="1"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865"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38" name="L-vorm 37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9" name="L-vorm 38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Tekstvak 76"/>
                <p:cNvSpPr txBox="1"/>
                <p:nvPr userDrawn="1"/>
              </p:nvSpPr>
              <p:spPr>
                <a:xfrm>
                  <a:off x="13143038" y="6165304"/>
                  <a:ext cx="779464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50" b="1" i="0" u="none" strike="noStrike" kern="0" cap="none" spc="0" normalizeH="0" baseline="0" dirty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Bijsnijden</a:t>
                  </a:r>
                </a:p>
              </p:txBody>
            </p:sp>
            <p:sp>
              <p:nvSpPr>
                <p:cNvPr id="35" name="Rechthoekige driehoek 34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7" name="Rechthoek 16"/>
              <p:cNvSpPr/>
              <p:nvPr/>
            </p:nvSpPr>
            <p:spPr>
              <a:xfrm>
                <a:off x="12483705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600" b="1" kern="0" dirty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INSERT VIDEO</a:t>
                </a:r>
              </a:p>
            </p:txBody>
          </p:sp>
          <p:sp>
            <p:nvSpPr>
              <p:cNvPr id="18" name="Tekstvak 33"/>
              <p:cNvSpPr txBox="1"/>
              <p:nvPr/>
            </p:nvSpPr>
            <p:spPr>
              <a:xfrm>
                <a:off x="12483705" y="974289"/>
                <a:ext cx="2584447" cy="22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Klik op het icoon om een video</a:t>
                </a:r>
                <a:br>
                  <a:rPr lang="nl-NL" sz="1200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in te voegen</a:t>
                </a:r>
              </a:p>
            </p:txBody>
          </p:sp>
          <p:sp>
            <p:nvSpPr>
              <p:cNvPr id="19" name="Tekstvak 33"/>
              <p:cNvSpPr txBox="1"/>
              <p:nvPr/>
            </p:nvSpPr>
            <p:spPr>
              <a:xfrm>
                <a:off x="12479311" y="3056156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Selecteer de video die u wilt invoegen 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‘Invoegen’</a:t>
                </a:r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2483705" y="491007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Ovaal 20"/>
              <p:cNvSpPr/>
              <p:nvPr/>
            </p:nvSpPr>
            <p:spPr>
              <a:xfrm>
                <a:off x="12488780" y="2499796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22" name="Rechte verbindingslijn 21"/>
              <p:cNvCxnSpPr/>
              <p:nvPr/>
            </p:nvCxnSpPr>
            <p:spPr>
              <a:xfrm>
                <a:off x="12487778" y="283020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/>
              <p:cNvCxnSpPr/>
              <p:nvPr/>
            </p:nvCxnSpPr>
            <p:spPr>
              <a:xfrm>
                <a:off x="12479311" y="2303362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>
              <a:xfrm>
                <a:off x="12470972" y="4334476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5" name="Tekstvak 33"/>
              <p:cNvSpPr txBox="1"/>
              <p:nvPr/>
            </p:nvSpPr>
            <p:spPr>
              <a:xfrm>
                <a:off x="12479311" y="5017802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Als u de video wilt schalen of verslepen, ga naar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‘Hulpmiddelen voor video’ </a:t>
                </a:r>
                <a:b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‘Bijsnijden’ </a:t>
                </a:r>
              </a:p>
            </p:txBody>
          </p:sp>
          <p:sp>
            <p:nvSpPr>
              <p:cNvPr id="26" name="Ovaal 25"/>
              <p:cNvSpPr/>
              <p:nvPr/>
            </p:nvSpPr>
            <p:spPr>
              <a:xfrm>
                <a:off x="12488779" y="4532940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27" name="Rechte verbindingslijn 26"/>
              <p:cNvCxnSpPr/>
              <p:nvPr/>
            </p:nvCxnSpPr>
            <p:spPr>
              <a:xfrm>
                <a:off x="12470972" y="6863444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8" name="Groep 27"/>
              <p:cNvGrpSpPr/>
              <p:nvPr/>
            </p:nvGrpSpPr>
            <p:grpSpPr>
              <a:xfrm>
                <a:off x="12483705" y="3745117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29" name="Afgeronde rechthoek 28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  <p:sp>
              <p:nvSpPr>
                <p:cNvPr id="30" name="Tekstvak 81"/>
                <p:cNvSpPr txBox="1"/>
                <p:nvPr/>
              </p:nvSpPr>
              <p:spPr>
                <a:xfrm>
                  <a:off x="13573594" y="3501896"/>
                  <a:ext cx="888311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1000" dirty="0">
                      <a:latin typeface="+mj-lt"/>
                    </a:rPr>
                    <a:t>Invoegen</a:t>
                  </a:r>
                </a:p>
              </p:txBody>
            </p:sp>
            <p:cxnSp>
              <p:nvCxnSpPr>
                <p:cNvPr id="31" name="Rechte verbindingslijn 30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Gelijkbenige driehoek 31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</p:grpSp>
        </p:grpSp>
      </p:grpSp>
      <p:sp>
        <p:nvSpPr>
          <p:cNvPr id="5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729934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 tekstoptie (lee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Custom met tekstoptie (leeg)</a:t>
            </a:r>
          </a:p>
        </p:txBody>
      </p:sp>
      <p:sp>
        <p:nvSpPr>
          <p:cNvPr id="14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>
            <a:lvl8pPr>
              <a:defRPr sz="1100"/>
            </a:lvl8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5136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648884-BC5B-4FC6-8DEE-05233EBC41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247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l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3" descr="Info-Support-30cm-300DPI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6477000"/>
            <a:ext cx="1422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14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Mastertitelformat bearbeiten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Mastertextformat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28000" y="108000"/>
            <a:ext cx="105648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Mastertextformat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3764B-DD59-CD42-90CC-287F34B6DC9B}" type="datetime1">
              <a:rPr lang="de-CH" smtClean="0"/>
              <a:t>16.03.2017</a:t>
            </a:fld>
            <a:endParaRPr lang="de-CH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A5F2-8012-D043-B9D8-18053BF76DCD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899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Title document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15A43-B8E9-4F71-B44B-2B143CB2C1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252118-903B-43EA-B49F-2BE7E1F7E71A}" type="datetime1">
              <a:rPr lang="nl-NL"/>
              <a:pPr>
                <a:defRPr/>
              </a:pPr>
              <a:t>16-3-2017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58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64008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FEDD0BD-0A8C-4AA8-B58A-5D7B66ADA2E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98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Outro</a:t>
            </a:r>
          </a:p>
        </p:txBody>
      </p:sp>
      <p:pic>
        <p:nvPicPr>
          <p:cNvPr id="8" name="Tijdelijke aanduiding voor afbeelding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1785"/>
            <a:ext cx="7967233" cy="68544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1836" y="-1810305"/>
            <a:ext cx="6633023" cy="5730737"/>
          </a:xfrm>
          <a:prstGeom prst="rect">
            <a:avLst/>
          </a:prstGeom>
        </p:spPr>
      </p:pic>
      <p:sp>
        <p:nvSpPr>
          <p:cNvPr id="11" name="Stoom"/>
          <p:cNvSpPr/>
          <p:nvPr userDrawn="1"/>
        </p:nvSpPr>
        <p:spPr>
          <a:xfrm rot="5400000">
            <a:off x="8106303" y="3328440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3" name="STOOM"/>
          <p:cNvSpPr/>
          <p:nvPr userDrawn="1"/>
        </p:nvSpPr>
        <p:spPr>
          <a:xfrm>
            <a:off x="8209329" y="347047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5" name="STOOM"/>
          <p:cNvSpPr/>
          <p:nvPr userDrawn="1"/>
        </p:nvSpPr>
        <p:spPr>
          <a:xfrm rot="16200000">
            <a:off x="8361650" y="3401987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6" name="Stoom"/>
          <p:cNvSpPr/>
          <p:nvPr userDrawn="1"/>
        </p:nvSpPr>
        <p:spPr>
          <a:xfrm>
            <a:off x="8186551" y="3176119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7" name="Stoom"/>
          <p:cNvSpPr/>
          <p:nvPr userDrawn="1"/>
        </p:nvSpPr>
        <p:spPr>
          <a:xfrm rot="5400000">
            <a:off x="8101354" y="3176119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8" name="STOOM"/>
          <p:cNvSpPr/>
          <p:nvPr userDrawn="1"/>
        </p:nvSpPr>
        <p:spPr>
          <a:xfrm>
            <a:off x="8204381" y="331815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9" name="STOOM"/>
          <p:cNvSpPr/>
          <p:nvPr userDrawn="1"/>
        </p:nvSpPr>
        <p:spPr>
          <a:xfrm rot="16200000">
            <a:off x="8356701" y="3249666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0" name="Stoom"/>
          <p:cNvSpPr/>
          <p:nvPr userDrawn="1"/>
        </p:nvSpPr>
        <p:spPr>
          <a:xfrm>
            <a:off x="8181603" y="3023798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pic>
        <p:nvPicPr>
          <p:cNvPr id="21" name="Tijdelijke aanduiding voor afbeelding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2781265"/>
            <a:ext cx="7967233" cy="4074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88900"/>
          </a:effectLst>
        </p:spPr>
      </p:pic>
      <p:pic>
        <p:nvPicPr>
          <p:cNvPr id="22" name="Afbeelding 21" descr="Info-Support-30cm-300DP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3988" y="3540443"/>
            <a:ext cx="1621712" cy="540570"/>
          </a:xfrm>
          <a:prstGeom prst="rect">
            <a:avLst/>
          </a:prstGeom>
        </p:spPr>
      </p:pic>
      <p:grpSp>
        <p:nvGrpSpPr>
          <p:cNvPr id="25" name="Groep 24"/>
          <p:cNvGrpSpPr/>
          <p:nvPr userDrawn="1"/>
        </p:nvGrpSpPr>
        <p:grpSpPr>
          <a:xfrm>
            <a:off x="-941" y="-25400"/>
            <a:ext cx="12211991" cy="6896100"/>
            <a:chOff x="-941" y="-19050"/>
            <a:chExt cx="12211991" cy="6896100"/>
          </a:xfrm>
        </p:grpSpPr>
        <p:sp>
          <p:nvSpPr>
            <p:cNvPr id="26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27" name="Vrije vorm 26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Vrije vorm 27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Vrije vorm 28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4" name="Tijdelijke aanduiding voor tekst 10"/>
          <p:cNvSpPr txBox="1">
            <a:spLocks/>
          </p:cNvSpPr>
          <p:nvPr userDrawn="1"/>
        </p:nvSpPr>
        <p:spPr>
          <a:xfrm>
            <a:off x="982663" y="3122328"/>
            <a:ext cx="10226673" cy="6133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3600" b="1" dirty="0">
                <a:latin typeface="+mj-lt"/>
              </a:rPr>
              <a:t>Vragen? </a:t>
            </a:r>
          </a:p>
        </p:txBody>
      </p:sp>
    </p:spTree>
    <p:extLst>
      <p:ext uri="{BB962C8B-B14F-4D97-AF65-F5344CB8AC3E}">
        <p14:creationId xmlns:p14="http://schemas.microsoft.com/office/powerpoint/2010/main" val="10582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-0.49883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xit" presetSubtype="1" repeatCount="9900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9900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xit" presetSubtype="1" repeatCount="99000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9000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xit" presetSubtype="1" repeatCount="9900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9900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xit" presetSubtype="1" repeatCount="99000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9900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xit" presetSubtype="1" repeatCount="9900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99000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9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xit" presetSubtype="1" repeatCount="9900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9900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repeatCount="99000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99000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51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1" repeatCount="99000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9900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7" dur="8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rgbClr val="0078C9"/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2" name="Vrije vorm 11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00539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Vrije vorm 12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rgbClr val="00539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13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rgbClr val="0053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5" name="Afbeelding 14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3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-941" y="0"/>
            <a:ext cx="12211991" cy="6896100"/>
            <a:chOff x="-941" y="-19050"/>
            <a:chExt cx="12211991" cy="6896100"/>
          </a:xfrm>
        </p:grpSpPr>
        <p:sp>
          <p:nvSpPr>
            <p:cNvPr id="8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9" name="Vrije vorm 8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Vrije vorm 9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14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Sub-hoofdstukslide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1" name="Afbeelding 10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9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tekst / 3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71376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8128200" y="720002"/>
            <a:ext cx="40638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71376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70%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30%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  <p:grpSp>
        <p:nvGrpSpPr>
          <p:cNvPr id="65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66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84" name="Groep 83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88" name="Afbeelding 87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89" name="L-vorm 88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L-vorm 89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86" name="Rechthoekige driehoek 85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67" name="Rechthoek 6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68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69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70" name="Ovaal 69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70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72" name="Rechte verbindingslijn 71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3" name="Rechte verbindingslijn 72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4" name="Rechte verbindingslijn 73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75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76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77" name="Ovaal 76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78" name="Rechte verbindingslijn 77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79" name="Groep 78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80" name="Afgeronde rechthoek 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8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82" name="Rechte verbindingslijn 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elijkbenige driehoek 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253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720002"/>
            <a:ext cx="6096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icoon </a:t>
            </a:r>
            <a:br>
              <a:rPr lang="nl-NL" dirty="0"/>
            </a:br>
            <a:r>
              <a:rPr lang="nl-NL" dirty="0"/>
              <a:t>om een video toe te voegen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Problemen? Lees de instructievelden door aan </a:t>
            </a:r>
            <a:br>
              <a:rPr lang="nl-NL" dirty="0"/>
            </a:br>
            <a:r>
              <a:rPr lang="nl-NL" dirty="0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pic>
        <p:nvPicPr>
          <p:cNvPr id="39" name="Afbeelding 38" descr="Info-Support-30cm-300DPI.png"/>
          <p:cNvPicPr>
            <a:picLocks noChangeAspect="1"/>
          </p:cNvPicPr>
          <p:nvPr userDrawn="1"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  <p:sp>
        <p:nvSpPr>
          <p:cNvPr id="40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8896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(software)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2156"/>
          <a:stretch/>
        </p:blipFill>
        <p:spPr>
          <a:xfrm>
            <a:off x="6096000" y="720001"/>
            <a:ext cx="6095999" cy="5474424"/>
          </a:xfrm>
          <a:prstGeom prst="rect">
            <a:avLst/>
          </a:prstGeom>
        </p:spPr>
      </p:pic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279874" y="2120732"/>
            <a:ext cx="3810401" cy="2387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7276043" y="2117558"/>
            <a:ext cx="3818062" cy="239253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(software)foto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475036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% tekst / 7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3073800" cy="4568825"/>
          </a:xfrm>
        </p:spPr>
        <p:txBody>
          <a:bodyPr vert="horz" lIns="0" rIns="360000"/>
          <a:lstStyle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720002"/>
            <a:ext cx="81276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30738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30%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70%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672022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0002"/>
            <a:ext cx="12192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100%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grpSp>
        <p:nvGrpSpPr>
          <p:cNvPr id="10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3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1" name="Groep 30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4" name="Rechthoek 33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5" name="Afbeelding 34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6" name="L-vorm 35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7" name="L-vorm 36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2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3" name="Rechthoekige driehoek 32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" name="Rechthoek 13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5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7" name="Ovaal 16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" name="Rechte verbindingslijn 18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3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7" name="Afgeronde rechthoek 2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8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29" name="Rechte verbindingslijn 2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elijkbenige driehoek 2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8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30037713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/>
          <p:cNvGrpSpPr/>
          <p:nvPr userDrawn="1"/>
        </p:nvGrpSpPr>
        <p:grpSpPr>
          <a:xfrm>
            <a:off x="-1" y="-19050"/>
            <a:ext cx="12230101" cy="6896100"/>
            <a:chOff x="-941" y="-19050"/>
            <a:chExt cx="12211991" cy="6896100"/>
          </a:xfrm>
        </p:grpSpPr>
        <p:sp>
          <p:nvSpPr>
            <p:cNvPr id="33" name="Freeform 365"/>
            <p:cNvSpPr>
              <a:spLocks/>
            </p:cNvSpPr>
            <p:nvPr userDrawn="1"/>
          </p:nvSpPr>
          <p:spPr bwMode="auto">
            <a:xfrm>
              <a:off x="-941" y="-19050"/>
              <a:ext cx="12190915" cy="688202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 33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Vrije vorm 34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Vrije vorm 35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Rechthoek 8"/>
          <p:cNvSpPr/>
          <p:nvPr userDrawn="1"/>
        </p:nvSpPr>
        <p:spPr>
          <a:xfrm>
            <a:off x="-1" y="726351"/>
            <a:ext cx="12191999" cy="5468074"/>
          </a:xfrm>
          <a:prstGeom prst="rect">
            <a:avLst/>
          </a:prstGeom>
          <a:gradFill flip="none" rotWithShape="1">
            <a:gsLst>
              <a:gs pos="39000">
                <a:srgbClr val="FFFFFF">
                  <a:alpha val="58000"/>
                </a:srgbClr>
              </a:gs>
              <a:gs pos="51000">
                <a:srgbClr val="FFFFFF">
                  <a:alpha val="53000"/>
                </a:srgbClr>
              </a:gs>
              <a:gs pos="0">
                <a:schemeClr val="bg1">
                  <a:alpha val="71000"/>
                </a:schemeClr>
              </a:gs>
              <a:gs pos="100000">
                <a:schemeClr val="bg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0600" y="1631950"/>
            <a:ext cx="10210798" cy="4562475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223881" y="196059"/>
            <a:ext cx="56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6DA08D6-9DFB-4C35-B45B-631EDE7BFD1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952500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latin typeface="Century Gothic" panose="020B0502020202020204" pitchFamily="34" charset="0"/>
              </a:rPr>
              <a:t>Info Support / Templateset</a:t>
            </a:r>
            <a:r>
              <a:rPr lang="nl-NL" b="1" baseline="0">
                <a:latin typeface="Century Gothic" panose="020B0502020202020204" pitchFamily="34" charset="0"/>
              </a:rPr>
              <a:t> </a:t>
            </a:r>
            <a:endParaRPr lang="nl-NL" b="1">
              <a:latin typeface="Century Gothic" panose="020B0502020202020204" pitchFamily="34" charset="0"/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699178" y="372700"/>
            <a:ext cx="638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860905" y="9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7" name="Instructie 9 Tekst Niveaus"/>
          <p:cNvGrpSpPr/>
          <p:nvPr userDrawn="1"/>
        </p:nvGrpSpPr>
        <p:grpSpPr>
          <a:xfrm>
            <a:off x="-2880382" y="-5444"/>
            <a:ext cx="2589956" cy="4515131"/>
            <a:chOff x="-2880382" y="-5444"/>
            <a:chExt cx="2589956" cy="4515131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</a:t>
              </a: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0" name="Textfield placeholder"/>
            <p:cNvSpPr txBox="1">
              <a:spLocks/>
            </p:cNvSpPr>
            <p:nvPr userDrawn="1"/>
          </p:nvSpPr>
          <p:spPr>
            <a:xfrm>
              <a:off x="-2470799" y="305235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3900" marR="0" lvl="4" indent="-1905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333333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4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2864958" y="234568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2864958" y="269901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Platte tekst (16 </a:t>
              </a: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pt</a:t>
              </a: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.)</a:t>
              </a:r>
            </a:p>
          </p:txBody>
        </p:sp>
        <p:sp>
          <p:nvSpPr>
            <p:cNvPr id="26" name="Textfield placeholder"/>
            <p:cNvSpPr txBox="1">
              <a:spLocks/>
            </p:cNvSpPr>
            <p:nvPr userDrawn="1"/>
          </p:nvSpPr>
          <p:spPr>
            <a:xfrm>
              <a:off x="-2455412" y="199234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Char char="§"/>
                <a:tabLst>
                  <a:tab pos="177800" algn="l"/>
                </a:tabLst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1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375902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6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srgbClr val="0078C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Highlighted tekst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78C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4509687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1" name="Afgeronde rechthoek 90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2" name="Groep 91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3" name="Rechthoek 92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7" name="Rechthoek 96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hthoek 97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Vrije vorm 102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7" name="Groep 36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69" name="Rechthoek 68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2" name="Groep 71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86" name="Rechthoek 85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Rechthoek 89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3" name="Groep 72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74" name="Groep 73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1" name="Rechthoek 80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75" name="Groep 74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76" name="Rechthoek 75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8" name="Groep 37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56" name="Afgeronde rechthoek 55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Rechthoek 58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Rechthoek 59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echthoek 60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Rechthoek 61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3" name="Rechthoek 62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4" name="Rechthoek 63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Vrije vorm 67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9" name="Rechte verbindingslijn 38"/>
            <p:cNvCxnSpPr>
              <a:endCxn id="56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cxnSp>
          <p:nvCxnSpPr>
            <p:cNvPr id="40" name="Rechte verbindingslijn 39"/>
            <p:cNvCxnSpPr>
              <a:endCxn id="91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nl-NL" sz="1200" dirty="0">
                  <a:latin typeface="+mj-lt"/>
                  <a:cs typeface="Segoe UI Light" panose="020B0502040204020203" pitchFamily="34" charset="0"/>
                </a:rPr>
                <a:t>Niveau omhoog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Niveau omlaag</a:t>
              </a:r>
            </a:p>
          </p:txBody>
        </p:sp>
        <p:sp>
          <p:nvSpPr>
            <p:cNvPr id="43" name="Ovaal 42"/>
            <p:cNvSpPr/>
            <p:nvPr userDrawn="1"/>
          </p:nvSpPr>
          <p:spPr>
            <a:xfrm>
              <a:off x="-2864958" y="305235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340568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37590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7" name="Ovaal 46"/>
            <p:cNvSpPr/>
            <p:nvPr userDrawn="1"/>
          </p:nvSpPr>
          <p:spPr>
            <a:xfrm>
              <a:off x="-2864958" y="411235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9" name="Textfield placeholder"/>
            <p:cNvSpPr txBox="1">
              <a:spLocks/>
            </p:cNvSpPr>
            <p:nvPr userDrawn="1"/>
          </p:nvSpPr>
          <p:spPr>
            <a:xfrm>
              <a:off x="-2470799" y="340568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Koptekst (16 pt)</a:t>
              </a: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Textfield placeholder"/>
            <p:cNvSpPr txBox="1">
              <a:spLocks/>
            </p:cNvSpPr>
            <p:nvPr userDrawn="1"/>
          </p:nvSpPr>
          <p:spPr>
            <a:xfrm>
              <a:off x="-2455412" y="411235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Productbeschrijving klein (11 pt)</a:t>
              </a:r>
              <a:endParaRPr kumimoji="0" lang="nl-NL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Textfield placeholder"/>
            <p:cNvSpPr txBox="1">
              <a:spLocks/>
            </p:cNvSpPr>
            <p:nvPr userDrawn="1"/>
          </p:nvSpPr>
          <p:spPr>
            <a:xfrm>
              <a:off x="-2455412" y="234568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0" marR="0" lvl="2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2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Textfield placeholder"/>
            <p:cNvSpPr txBox="1">
              <a:spLocks/>
            </p:cNvSpPr>
            <p:nvPr userDrawn="1"/>
          </p:nvSpPr>
          <p:spPr>
            <a:xfrm>
              <a:off x="-2455412" y="269901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400" marR="0" lvl="3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50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3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3" name="Groep 52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54" name="Afgeronde rechthoek 53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C8F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55" name="Vrije vorm 54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900" dirty="0">
                    <a:solidFill>
                      <a:schemeClr val="tx1"/>
                    </a:solidFill>
                    <a:latin typeface="+mj-lt"/>
                  </a:rPr>
                  <a:t>Start</a:t>
                </a:r>
              </a:p>
            </p:txBody>
          </p:sp>
        </p:grpSp>
      </p:grpSp>
      <p:pic>
        <p:nvPicPr>
          <p:cNvPr id="104" name="Afbeelding 103" descr="Info-Support-30cm-300DPI.png"/>
          <p:cNvPicPr>
            <a:picLocks noChangeAspect="1"/>
          </p:cNvPicPr>
          <p:nvPr userDrawn="1"/>
        </p:nvPicPr>
        <p:blipFill>
          <a:blip r:embed="rId2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3"/>
    <p:sldLayoutId id="2147483668" r:id="rId4"/>
    <p:sldLayoutId id="2147483659" r:id="rId5"/>
    <p:sldLayoutId id="2147483658" r:id="rId6"/>
    <p:sldLayoutId id="2147483663" r:id="rId7"/>
    <p:sldLayoutId id="2147483660" r:id="rId8"/>
    <p:sldLayoutId id="2147483661" r:id="rId9"/>
    <p:sldLayoutId id="2147483664" r:id="rId10"/>
    <p:sldLayoutId id="2147483665" r:id="rId11"/>
    <p:sldLayoutId id="2147483662" r:id="rId12"/>
    <p:sldLayoutId id="2147483666" r:id="rId13"/>
    <p:sldLayoutId id="2147483671" r:id="rId14"/>
    <p:sldLayoutId id="2147483672" r:id="rId15"/>
    <p:sldLayoutId id="2147483674" r:id="rId16"/>
    <p:sldLayoutId id="2147483675" r:id="rId17"/>
    <p:sldLayoutId id="2147483676" r:id="rId18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§"/>
        <a:tabLst>
          <a:tab pos="177800" algn="l"/>
        </a:tabLst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3556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5334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723900" indent="-1905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bg2">
            <a:lumMod val="75000"/>
          </a:schemeClr>
        </a:buClr>
        <a:buFont typeface="Wingdings" panose="05000000000000000000" pitchFamily="2" charset="2"/>
        <a:buChar char="§"/>
        <a:defRPr sz="160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i="0" kern="1200" baseline="0">
          <a:solidFill>
            <a:schemeClr val="tx2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ee/7/api/javax/validation/constraints/package-summary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Tom Cools| 16 </a:t>
            </a:r>
            <a:r>
              <a:rPr lang="nl-NL" dirty="0" err="1" smtClean="0"/>
              <a:t>march</a:t>
            </a:r>
            <a:r>
              <a:rPr lang="nl-NL" dirty="0" smtClean="0"/>
              <a:t> 2017 </a:t>
            </a:r>
            <a:r>
              <a:rPr lang="nl-NL" dirty="0"/>
              <a:t>| ISBE </a:t>
            </a:r>
            <a:r>
              <a:rPr lang="nl-NL" dirty="0" smtClean="0"/>
              <a:t>Mechelen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smtClean="0"/>
              <a:t>Spring Framework</a:t>
            </a:r>
            <a:endParaRPr lang="nl-NL" dirty="0"/>
          </a:p>
        </p:txBody>
      </p:sp>
      <p:pic>
        <p:nvPicPr>
          <p:cNvPr id="1026" name="Picture 2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10" y="1439136"/>
            <a:ext cx="3979726" cy="39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53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76" y="998335"/>
            <a:ext cx="8768122" cy="44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Instead</a:t>
            </a:r>
            <a:r>
              <a:rPr lang="nl-BE" dirty="0" smtClean="0"/>
              <a:t> we </a:t>
            </a:r>
            <a:r>
              <a:rPr lang="nl-BE" dirty="0" err="1" smtClean="0"/>
              <a:t>use</a:t>
            </a:r>
            <a:r>
              <a:rPr lang="nl-BE" dirty="0" smtClean="0"/>
              <a:t>: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3339436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96" y="1625600"/>
            <a:ext cx="3752850" cy="1466850"/>
          </a:xfrm>
          <a:prstGeom prst="rect">
            <a:avLst/>
          </a:prstGeom>
        </p:spPr>
      </p:pic>
      <p:pic>
        <p:nvPicPr>
          <p:cNvPr id="3074" name="Picture 2" descr="http://wildfly-swarm.io/images/swarm_logo_final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76" y="5023635"/>
            <a:ext cx="4376737" cy="12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hedevpiece.com/content/images/2016/01/springbo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444" y="1749451"/>
            <a:ext cx="2333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48" y="1074159"/>
            <a:ext cx="1943100" cy="2181225"/>
          </a:xfrm>
          <a:prstGeom prst="rect">
            <a:avLst/>
          </a:prstGeom>
        </p:spPr>
      </p:pic>
      <p:pic>
        <p:nvPicPr>
          <p:cNvPr id="3078" name="Picture 6" descr="http://vertx.io/vertx2/logo-white-bi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691" y="2997612"/>
            <a:ext cx="2364582" cy="71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earform.com/wp-content/uploads/2016/01/seneca-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466" y="3854889"/>
            <a:ext cx="4724400" cy="8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3" y="1751682"/>
            <a:ext cx="8717150" cy="28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81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Java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Beta</a:t>
            </a:r>
            <a:r>
              <a:rPr lang="nl-BE" sz="3200" dirty="0" smtClean="0"/>
              <a:t> Release: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Current</a:t>
            </a:r>
            <a:r>
              <a:rPr lang="nl-BE" sz="3200" dirty="0" smtClean="0"/>
              <a:t> Version: 4.3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Great Community!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5122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75" y="2510868"/>
            <a:ext cx="5838825" cy="18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80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" y="-1195"/>
            <a:ext cx="12189878" cy="6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11" y="196850"/>
            <a:ext cx="7324725" cy="64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 hate spring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0" y="258281"/>
            <a:ext cx="9285401" cy="61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" y="281085"/>
            <a:ext cx="10578918" cy="59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 Boot?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Stand-alone</a:t>
            </a:r>
            <a:r>
              <a:rPr lang="nl-BE" sz="3200" dirty="0" smtClean="0"/>
              <a:t> Spring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Pre-</a:t>
            </a:r>
            <a:r>
              <a:rPr lang="nl-BE" sz="3200" dirty="0" err="1" smtClean="0"/>
              <a:t>configured</a:t>
            </a: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Production</a:t>
            </a:r>
            <a:r>
              <a:rPr lang="nl-BE" sz="3200" dirty="0" smtClean="0"/>
              <a:t> Ready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Metrics</a:t>
            </a:r>
            <a:endParaRPr lang="nl-BE" sz="2400" dirty="0" smtClean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Health Checks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Configuration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42" name="Picture 2" descr="Image result for Spring bo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0" b="7166"/>
          <a:stretch/>
        </p:blipFill>
        <p:spPr bwMode="auto">
          <a:xfrm>
            <a:off x="6095998" y="3409949"/>
            <a:ext cx="57150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74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Starter.Spring.IO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720002"/>
            <a:ext cx="10691049" cy="54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5"/>
          <p:cNvSpPr txBox="1"/>
          <p:nvPr/>
        </p:nvSpPr>
        <p:spPr>
          <a:xfrm>
            <a:off x="1407381" y="792853"/>
            <a:ext cx="2040225" cy="2043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Tekstvak 5"/>
          <p:cNvSpPr txBox="1"/>
          <p:nvPr/>
        </p:nvSpPr>
        <p:spPr>
          <a:xfrm>
            <a:off x="7480055" y="778631"/>
            <a:ext cx="2952328" cy="20572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Consultant</a:t>
            </a:r>
            <a:endParaRPr lang="nl-NL" sz="3200" b="1" dirty="0"/>
          </a:p>
        </p:txBody>
      </p:sp>
      <p:sp>
        <p:nvSpPr>
          <p:cNvPr id="9" name="Tekstvak 6"/>
          <p:cNvSpPr txBox="1"/>
          <p:nvPr/>
        </p:nvSpPr>
        <p:spPr>
          <a:xfrm>
            <a:off x="1407381" y="2975824"/>
            <a:ext cx="9052409" cy="21139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“We do </a:t>
            </a:r>
            <a:r>
              <a:rPr lang="nl-NL" sz="3200" b="1" dirty="0" err="1" smtClean="0"/>
              <a:t>what</a:t>
            </a:r>
            <a:r>
              <a:rPr lang="nl-NL" sz="3200" b="1" dirty="0" smtClean="0"/>
              <a:t> we must, </a:t>
            </a:r>
            <a:r>
              <a:rPr lang="nl-NL" sz="3200" b="1" dirty="0" err="1" smtClean="0"/>
              <a:t>because</a:t>
            </a:r>
            <a:r>
              <a:rPr lang="nl-NL" sz="3200" b="1" dirty="0" smtClean="0"/>
              <a:t>, we </a:t>
            </a:r>
            <a:r>
              <a:rPr lang="nl-NL" sz="3200" b="1" dirty="0" err="1" smtClean="0"/>
              <a:t>can</a:t>
            </a:r>
            <a:r>
              <a:rPr lang="nl-NL" sz="3200" b="1" dirty="0" smtClean="0"/>
              <a:t>…”</a:t>
            </a:r>
            <a:endParaRPr lang="nl-NL" sz="3200" b="1" dirty="0"/>
          </a:p>
        </p:txBody>
      </p:sp>
      <p:sp>
        <p:nvSpPr>
          <p:cNvPr id="10" name="Tekstvak 7"/>
          <p:cNvSpPr txBox="1"/>
          <p:nvPr/>
        </p:nvSpPr>
        <p:spPr>
          <a:xfrm>
            <a:off x="3609707" y="792852"/>
            <a:ext cx="3726331" cy="20572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Tom Cools</a:t>
            </a:r>
            <a:endParaRPr lang="nl-NL" sz="3200" b="1" dirty="0"/>
          </a:p>
          <a:p>
            <a:r>
              <a:rPr lang="nl-NL" sz="1867" i="1" dirty="0" smtClean="0"/>
              <a:t>tom.cools@infosupport.com</a:t>
            </a:r>
            <a:endParaRPr lang="nl-NL" sz="1867" i="1" dirty="0"/>
          </a:p>
          <a:p>
            <a:r>
              <a:rPr lang="nl-NL" sz="1867" i="1" dirty="0" smtClean="0"/>
              <a:t>@</a:t>
            </a:r>
            <a:r>
              <a:rPr lang="nl-NL" sz="1867" i="1" dirty="0" err="1" smtClean="0"/>
              <a:t>TCoolsIT</a:t>
            </a:r>
            <a:endParaRPr lang="nl-NL" sz="1467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0" y="1064792"/>
            <a:ext cx="1484905" cy="14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Minimal</a:t>
            </a:r>
            <a:r>
              <a:rPr lang="nl-BE" sz="4000" dirty="0" smtClean="0"/>
              <a:t> Application</a:t>
            </a:r>
            <a:endParaRPr lang="nl-BE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8216"/>
            <a:ext cx="10778973" cy="30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44" t="13720" r="15072" b="13840"/>
          <a:stretch/>
        </p:blipFill>
        <p:spPr>
          <a:xfrm>
            <a:off x="2346592" y="478038"/>
            <a:ext cx="7480454" cy="5739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50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6" y="1246683"/>
            <a:ext cx="6718951" cy="4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0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“simple“ servlet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1190" y="1625600"/>
            <a:ext cx="8050269" cy="524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969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doGet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 err="1">
                <a:latin typeface="Consolas"/>
              </a:rPr>
              <a:t>HttpServletRequest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request</a:t>
            </a:r>
            <a:r>
              <a:rPr lang="nl-NL" sz="1969" b="1" dirty="0">
                <a:latin typeface="Consolas"/>
              </a:rPr>
              <a:t>, </a:t>
            </a:r>
          </a:p>
          <a:p>
            <a:pPr algn="l"/>
            <a:r>
              <a:rPr lang="nl-NL" sz="1969" dirty="0">
                <a:latin typeface="Consolas"/>
              </a:rPr>
              <a:t>                  </a:t>
            </a:r>
            <a:r>
              <a:rPr lang="nl-NL" sz="1969" dirty="0" err="1">
                <a:latin typeface="Consolas"/>
              </a:rPr>
              <a:t>HttpServletResponse</a:t>
            </a:r>
            <a:r>
              <a:rPr lang="nl-NL" sz="1969" dirty="0">
                <a:latin typeface="Consolas"/>
              </a:rPr>
              <a:t> response)</a:t>
            </a:r>
          </a:p>
          <a:p>
            <a:pPr algn="l"/>
            <a:r>
              <a:rPr lang="nl-NL" sz="1969" dirty="0">
                <a:latin typeface="Consolas"/>
              </a:rPr>
              <a:t>     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throws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ServletException</a:t>
            </a:r>
            <a:r>
              <a:rPr lang="nl-NL" sz="1969" b="1" dirty="0">
                <a:latin typeface="Consolas"/>
              </a:rPr>
              <a:t>, </a:t>
            </a:r>
            <a:r>
              <a:rPr lang="nl-NL" sz="1969" b="1" dirty="0" err="1">
                <a:latin typeface="Consolas"/>
              </a:rPr>
              <a:t>IOException</a:t>
            </a:r>
            <a:r>
              <a:rPr lang="nl-NL" sz="1969" b="1" dirty="0">
                <a:latin typeface="Consolas"/>
              </a:rPr>
              <a:t> {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Parse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the product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id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NL" sz="1969" b="1" dirty="0">
                <a:latin typeface="Consolas"/>
              </a:rPr>
              <a:t> index = </a:t>
            </a:r>
            <a:r>
              <a:rPr lang="nl-NL" sz="1969" b="1" dirty="0" err="1">
                <a:latin typeface="Consolas"/>
              </a:rPr>
              <a:t>request.getRequestURL</a:t>
            </a:r>
            <a:r>
              <a:rPr lang="nl-NL" sz="1969" b="1" dirty="0">
                <a:latin typeface="Consolas"/>
              </a:rPr>
              <a:t>().</a:t>
            </a:r>
            <a:r>
              <a:rPr lang="nl-NL" sz="1969" b="1" dirty="0" err="1">
                <a:latin typeface="Consolas"/>
              </a:rPr>
              <a:t>lastIndexOf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>
                <a:solidFill>
                  <a:srgbClr val="2A00FF"/>
                </a:solidFill>
                <a:latin typeface="Consolas"/>
              </a:rPr>
              <a:t>"/"</a:t>
            </a:r>
            <a:r>
              <a:rPr lang="nl-NL" sz="1969" b="1" dirty="0">
                <a:latin typeface="Consolas"/>
              </a:rPr>
              <a:t>);</a:t>
            </a:r>
          </a:p>
          <a:p>
            <a:pPr algn="l"/>
            <a:r>
              <a:rPr lang="en-US" sz="1969" dirty="0">
                <a:latin typeface="Consolas"/>
              </a:rPr>
              <a:t>   String </a:t>
            </a:r>
            <a:r>
              <a:rPr lang="en-US" sz="1969" dirty="0" err="1">
                <a:latin typeface="Consolas"/>
              </a:rPr>
              <a:t>idString</a:t>
            </a:r>
            <a:r>
              <a:rPr lang="en-US" sz="1969" dirty="0">
                <a:latin typeface="Consolas"/>
              </a:rPr>
              <a:t> = </a:t>
            </a:r>
            <a:r>
              <a:rPr lang="en-US" sz="1969" dirty="0" err="1">
                <a:latin typeface="Consolas"/>
              </a:rPr>
              <a:t>request.getRequestURL</a:t>
            </a:r>
            <a:r>
              <a:rPr lang="en-US" sz="1969" dirty="0">
                <a:latin typeface="Consolas"/>
              </a:rPr>
              <a:t>()</a:t>
            </a:r>
          </a:p>
          <a:p>
            <a:pPr algn="l"/>
            <a:r>
              <a:rPr lang="en-US" sz="1969" dirty="0">
                <a:latin typeface="Consolas"/>
              </a:rPr>
              <a:t>                            .substring(index + 1);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Create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XML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representation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//…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//Setup the response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response.setContentType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application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/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xml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response.getWriter</a:t>
            </a:r>
            <a:r>
              <a:rPr lang="nl-NL" sz="1969" dirty="0">
                <a:latin typeface="Consolas"/>
              </a:rPr>
              <a:t>().</a:t>
            </a:r>
            <a:r>
              <a:rPr lang="nl-NL" sz="1969" dirty="0" err="1">
                <a:latin typeface="Consolas"/>
              </a:rPr>
              <a:t>write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productXML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response.setStatus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HttpServletResponse.SC_OK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}</a:t>
            </a:r>
          </a:p>
          <a:p>
            <a:pPr algn="l"/>
            <a:endParaRPr lang="nl-NL" sz="1969" dirty="0">
              <a:latin typeface="Consolas"/>
            </a:endParaRPr>
          </a:p>
          <a:p>
            <a:endParaRPr lang="nl-NL" sz="196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29" y="1453506"/>
            <a:ext cx="4737338" cy="2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5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3" y="1909886"/>
            <a:ext cx="8501478" cy="3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Path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2006600" y="4470400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http://{{server}}/greeting/Tom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0" y="1780384"/>
            <a:ext cx="10279448" cy="19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Query Parameters / </a:t>
            </a:r>
            <a:r>
              <a:rPr lang="nl-BE" dirty="0" err="1" smtClean="0"/>
              <a:t>Request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866900" y="447039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http://{{server}}/greeting?name=Tom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106234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Working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390649" y="4508500"/>
            <a:ext cx="941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1" i="1" dirty="0" smtClean="0">
                <a:latin typeface="Century Gothic" panose="020B0502020202020204" pitchFamily="34" charset="0"/>
              </a:rPr>
              <a:t>“User” </a:t>
            </a:r>
            <a:r>
              <a:rPr lang="nl-BE" sz="3600" i="1" dirty="0" smtClean="0">
                <a:latin typeface="Century Gothic" panose="020B0502020202020204" pitchFamily="34" charset="0"/>
              </a:rPr>
              <a:t>is a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Plain</a:t>
            </a:r>
            <a:r>
              <a:rPr lang="nl-BE" sz="3600" i="1" dirty="0" smtClean="0">
                <a:latin typeface="Century Gothic" panose="020B0502020202020204" pitchFamily="34" charset="0"/>
              </a:rPr>
              <a:t> Old Java Object (POJO)</a:t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smtClean="0">
                <a:latin typeface="Century Gothic" panose="020B0502020202020204" pitchFamily="34" charset="0"/>
              </a:rPr>
              <a:t/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err="1" smtClean="0">
                <a:latin typeface="Century Gothic" panose="020B0502020202020204" pitchFamily="34" charset="0"/>
              </a:rPr>
              <a:t>Result</a:t>
            </a:r>
            <a:r>
              <a:rPr lang="nl-BE" sz="3600" i="1" dirty="0">
                <a:latin typeface="Century Gothic" panose="020B0502020202020204" pitchFamily="34" charset="0"/>
              </a:rPr>
              <a:t> </a:t>
            </a:r>
            <a:r>
              <a:rPr lang="nl-BE" sz="3600" i="1" dirty="0" smtClean="0">
                <a:latin typeface="Century Gothic" panose="020B0502020202020204" pitchFamily="34" charset="0"/>
              </a:rPr>
              <a:t>is JSON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by</a:t>
            </a:r>
            <a:r>
              <a:rPr lang="nl-BE" sz="3600" i="1" dirty="0" smtClean="0">
                <a:latin typeface="Century Gothic" panose="020B0502020202020204" pitchFamily="34" charset="0"/>
              </a:rPr>
              <a:t> default: </a:t>
            </a:r>
            <a:r>
              <a:rPr lang="nl-BE" sz="3600" i="1" dirty="0">
                <a:latin typeface="Century Gothic" panose="020B0502020202020204" pitchFamily="34" charset="0"/>
              </a:rPr>
              <a:t>{"</a:t>
            </a:r>
            <a:r>
              <a:rPr lang="nl-BE" sz="3600" i="1" dirty="0" err="1">
                <a:latin typeface="Century Gothic" panose="020B0502020202020204" pitchFamily="34" charset="0"/>
              </a:rPr>
              <a:t>firstName</a:t>
            </a:r>
            <a:r>
              <a:rPr lang="nl-BE" sz="3600" i="1" dirty="0">
                <a:latin typeface="Century Gothic" panose="020B0502020202020204" pitchFamily="34" charset="0"/>
              </a:rPr>
              <a:t>":"Tom","</a:t>
            </a:r>
            <a:r>
              <a:rPr lang="nl-BE" sz="3600" i="1" dirty="0" err="1">
                <a:latin typeface="Century Gothic" panose="020B0502020202020204" pitchFamily="34" charset="0"/>
              </a:rPr>
              <a:t>lastName</a:t>
            </a:r>
            <a:r>
              <a:rPr lang="nl-BE" sz="3600" i="1" dirty="0">
                <a:latin typeface="Century Gothic" panose="020B0502020202020204" pitchFamily="34" charset="0"/>
              </a:rPr>
              <a:t>":"Cools"}</a:t>
            </a:r>
            <a:endParaRPr lang="nl-BE" sz="3600" i="1" dirty="0" smtClean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1809344"/>
            <a:ext cx="11122713" cy="2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pic>
        <p:nvPicPr>
          <p:cNvPr id="5" name="Picture 2" descr="http://2.bp.blogspot.com/-frXMwdxsUyg/VpwZAFmBcJI/AAAAAAAABK4/G6sBPW0qhg8/s1600/CR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954" y="318077"/>
            <a:ext cx="15023453" cy="60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Image result for info Sup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1" y="1343740"/>
            <a:ext cx="11858233" cy="39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40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4419600" cy="4953000"/>
          </a:xfrm>
        </p:spPr>
        <p:txBody>
          <a:bodyPr/>
          <a:lstStyle/>
          <a:p>
            <a:r>
              <a:rPr lang="nl-BE" sz="6600" dirty="0" smtClean="0"/>
              <a:t>CRUD </a:t>
            </a:r>
            <a:br>
              <a:rPr lang="nl-BE" sz="6600" dirty="0" smtClean="0"/>
            </a:br>
            <a:r>
              <a:rPr lang="nl-BE" sz="6600" dirty="0" smtClean="0"/>
              <a:t>API Design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45" y="110231"/>
            <a:ext cx="9862457" cy="61851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9341" y="17170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6" name="Rectangle 5"/>
          <p:cNvSpPr/>
          <p:nvPr/>
        </p:nvSpPr>
        <p:spPr>
          <a:xfrm>
            <a:off x="1534721" y="27192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7" name="Rectangle 6"/>
          <p:cNvSpPr/>
          <p:nvPr/>
        </p:nvSpPr>
        <p:spPr>
          <a:xfrm>
            <a:off x="1661174" y="3722948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</p:spTree>
    <p:extLst>
      <p:ext uri="{BB962C8B-B14F-4D97-AF65-F5344CB8AC3E}">
        <p14:creationId xmlns:p14="http://schemas.microsoft.com/office/powerpoint/2010/main" val="672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Common HTTP Method usage</a:t>
            </a:r>
            <a:endParaRPr lang="nl-NL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04826"/>
              </p:ext>
            </p:extLst>
          </p:nvPr>
        </p:nvGraphicFramePr>
        <p:xfrm>
          <a:off x="1206500" y="1625600"/>
          <a:ext cx="10147300" cy="432755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884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Method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Description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Retrieve a resource representation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PUT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Add or modify a resource with a specified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 a resource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HEAD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 without body: “Does this resource exists?”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POST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Overloaded: implementation may vary. Might generate a new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@</a:t>
            </a:r>
            <a:r>
              <a:rPr lang="nl-BE" dirty="0" err="1" smtClean="0"/>
              <a:t>RequestMapping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Method</a:t>
            </a:r>
            <a:r>
              <a:rPr lang="nl-BE" sz="2400" dirty="0" smtClean="0"/>
              <a:t>: HTTP Method (GET/POST/PUT/DELETE/..)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Consumes</a:t>
            </a:r>
            <a:r>
              <a:rPr lang="nl-BE" sz="2400" dirty="0" smtClean="0"/>
              <a:t>: </a:t>
            </a:r>
            <a:r>
              <a:rPr lang="nl-BE" sz="2400" dirty="0" err="1" smtClean="0"/>
              <a:t>Incoming</a:t>
            </a:r>
            <a:r>
              <a:rPr lang="nl-BE" sz="2400" dirty="0" smtClean="0"/>
              <a:t> Media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Produces</a:t>
            </a:r>
            <a:r>
              <a:rPr lang="nl-BE" sz="2400" dirty="0" smtClean="0"/>
              <a:t>: </a:t>
            </a:r>
            <a:r>
              <a:rPr lang="nl-BE" sz="2400" dirty="0" err="1" smtClean="0"/>
              <a:t>Outgoing</a:t>
            </a:r>
            <a:r>
              <a:rPr lang="nl-BE" sz="2400" dirty="0" smtClean="0"/>
              <a:t> Media Type (JSON </a:t>
            </a:r>
            <a:r>
              <a:rPr lang="nl-BE" sz="2400" dirty="0" err="1" smtClean="0"/>
              <a:t>by</a:t>
            </a:r>
            <a:r>
              <a:rPr lang="nl-BE" sz="2400" dirty="0" smtClean="0"/>
              <a:t> default)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@</a:t>
            </a:r>
            <a:r>
              <a:rPr lang="nl-BE" sz="2400" b="1" dirty="0" err="1" smtClean="0"/>
              <a:t>RequestBody</a:t>
            </a:r>
            <a:r>
              <a:rPr lang="nl-BE" sz="2400" dirty="0" smtClean="0"/>
              <a:t>: Get </a:t>
            </a:r>
            <a:r>
              <a:rPr lang="nl-BE" sz="2400" dirty="0" err="1" smtClean="0"/>
              <a:t>the</a:t>
            </a:r>
            <a:r>
              <a:rPr lang="nl-BE" sz="2400" dirty="0" smtClean="0"/>
              <a:t> body of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request</a:t>
            </a:r>
            <a:endParaRPr lang="nl-BE" sz="2400" dirty="0" smtClean="0"/>
          </a:p>
          <a:p>
            <a:pPr>
              <a:buNone/>
            </a:pP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3" y="1787525"/>
            <a:ext cx="978957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Headers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8000"/>
            <a:ext cx="10115550" cy="1066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3252425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BE" dirty="0" err="1" smtClean="0"/>
              <a:t>Accessing</a:t>
            </a:r>
            <a:r>
              <a:rPr lang="nl-BE" dirty="0" smtClean="0"/>
              <a:t> Cookies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158024"/>
            <a:ext cx="8782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Calling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API’s</a:t>
            </a:r>
            <a:endParaRPr lang="nl-BE" dirty="0" smtClean="0"/>
          </a:p>
          <a:p>
            <a:r>
              <a:rPr lang="nl-BE" dirty="0" smtClean="0"/>
              <a:t>AKA: Let </a:t>
            </a:r>
            <a:r>
              <a:rPr lang="nl-BE" dirty="0" err="1" smtClean="0"/>
              <a:t>them</a:t>
            </a:r>
            <a:r>
              <a:rPr lang="nl-BE" dirty="0" smtClean="0"/>
              <a:t> do </a:t>
            </a:r>
            <a:r>
              <a:rPr lang="nl-BE" dirty="0" err="1" smtClean="0"/>
              <a:t>the</a:t>
            </a:r>
            <a:r>
              <a:rPr lang="nl-BE" dirty="0" smtClean="0"/>
              <a:t> hard </a:t>
            </a:r>
            <a:r>
              <a:rPr lang="nl-BE" dirty="0" err="1" smtClean="0"/>
              <a:t>work</a:t>
            </a:r>
            <a:r>
              <a:rPr lang="nl-BE" dirty="0" smtClean="0"/>
              <a:t>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1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286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Calling</a:t>
            </a:r>
            <a:r>
              <a:rPr lang="nl-BE" sz="3600" dirty="0" smtClean="0"/>
              <a:t>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Easy </a:t>
            </a:r>
            <a:r>
              <a:rPr lang="nl-BE" sz="3600" dirty="0" err="1" smtClean="0"/>
              <a:t>to</a:t>
            </a:r>
            <a:r>
              <a:rPr lang="nl-BE" sz="3600" dirty="0" smtClean="0"/>
              <a:t> call </a:t>
            </a:r>
            <a:r>
              <a:rPr lang="nl-BE" sz="3600" dirty="0" err="1" smtClean="0"/>
              <a:t>other</a:t>
            </a:r>
            <a:r>
              <a:rPr lang="nl-BE" sz="3600" dirty="0" smtClean="0"/>
              <a:t> </a:t>
            </a:r>
            <a:r>
              <a:rPr lang="nl-BE" sz="3600" dirty="0" err="1" smtClean="0"/>
              <a:t>endpoints</a:t>
            </a:r>
            <a:endParaRPr lang="nl-BE" sz="3600" dirty="0" smtClean="0"/>
          </a:p>
          <a:p>
            <a:pPr lvl="1"/>
            <a:r>
              <a:rPr lang="nl-BE" sz="3600" dirty="0" smtClean="0"/>
              <a:t>Automatic </a:t>
            </a:r>
            <a:r>
              <a:rPr lang="nl-BE" sz="3600" dirty="0" err="1" smtClean="0"/>
              <a:t>conversion</a:t>
            </a:r>
            <a:r>
              <a:rPr lang="nl-BE" sz="3600" dirty="0" smtClean="0"/>
              <a:t> </a:t>
            </a:r>
            <a:r>
              <a:rPr lang="nl-BE" sz="3600" dirty="0" err="1" smtClean="0"/>
              <a:t>into</a:t>
            </a:r>
            <a:r>
              <a:rPr lang="nl-BE" sz="3600" dirty="0" smtClean="0"/>
              <a:t> Java </a:t>
            </a:r>
            <a:r>
              <a:rPr lang="nl-BE" sz="3600" dirty="0" err="1" smtClean="0"/>
              <a:t>Objects</a:t>
            </a:r>
            <a:endParaRPr lang="nl-BE" sz="3600" dirty="0" smtClean="0"/>
          </a:p>
          <a:p>
            <a:pPr lvl="1"/>
            <a:r>
              <a:rPr lang="nl-BE" sz="3600" dirty="0" err="1" smtClean="0"/>
              <a:t>Highly</a:t>
            </a:r>
            <a:r>
              <a:rPr lang="nl-BE" sz="3600" dirty="0" smtClean="0"/>
              <a:t> </a:t>
            </a:r>
            <a:r>
              <a:rPr lang="nl-BE" sz="3600" dirty="0" err="1" smtClean="0"/>
              <a:t>configurable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Example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marL="0" lvl="1" indent="0">
              <a:buNone/>
            </a:pPr>
            <a:r>
              <a:rPr lang="nl-BE" sz="3600" dirty="0" err="1" smtClean="0"/>
              <a:t>RestTemplate</a:t>
            </a:r>
            <a:r>
              <a:rPr lang="nl-BE" sz="3600" dirty="0" smtClean="0"/>
              <a:t> </a:t>
            </a:r>
            <a:r>
              <a:rPr lang="nl-BE" sz="3600" dirty="0" err="1"/>
              <a:t>restTemplate</a:t>
            </a:r>
            <a:r>
              <a:rPr lang="nl-BE" sz="3600" dirty="0"/>
              <a:t> = new </a:t>
            </a:r>
            <a:r>
              <a:rPr lang="nl-BE" sz="3600" dirty="0" err="1"/>
              <a:t>RestTemplate</a:t>
            </a:r>
            <a:r>
              <a:rPr lang="nl-BE" sz="3600" dirty="0" smtClean="0"/>
              <a:t>();</a:t>
            </a:r>
          </a:p>
          <a:p>
            <a:pPr marL="0" lvl="1" indent="0">
              <a:buNone/>
            </a:pPr>
            <a:endParaRPr lang="nl-BE" sz="3600" dirty="0"/>
          </a:p>
          <a:p>
            <a:pPr marL="0" lvl="1" indent="0">
              <a:buNone/>
            </a:pPr>
            <a:r>
              <a:rPr lang="nl-BE" sz="3600" dirty="0" smtClean="0"/>
              <a:t>Quote </a:t>
            </a:r>
            <a:r>
              <a:rPr lang="nl-BE" sz="3600" dirty="0" err="1"/>
              <a:t>quote</a:t>
            </a:r>
            <a:r>
              <a:rPr lang="nl-BE" sz="3600" dirty="0"/>
              <a:t> = </a:t>
            </a:r>
            <a:r>
              <a:rPr lang="nl-BE" sz="3600" dirty="0" err="1"/>
              <a:t>restTemplate.getForObject</a:t>
            </a:r>
            <a:r>
              <a:rPr lang="nl-BE" sz="3600" dirty="0" smtClean="0"/>
              <a:t>(</a:t>
            </a:r>
          </a:p>
          <a:p>
            <a:pPr marL="0" lvl="1" indent="0">
              <a:buNone/>
            </a:pPr>
            <a:r>
              <a:rPr lang="nl-BE" sz="3600" b="1" dirty="0" smtClean="0"/>
              <a:t>"</a:t>
            </a:r>
            <a:r>
              <a:rPr lang="nl-BE" sz="3600" b="1" dirty="0"/>
              <a:t>http</a:t>
            </a:r>
            <a:r>
              <a:rPr lang="nl-BE" sz="3600" b="1" dirty="0" smtClean="0"/>
              <a:t>://quotemaker/api/random</a:t>
            </a:r>
            <a:r>
              <a:rPr lang="nl-BE" sz="3600" b="1" dirty="0"/>
              <a:t>", </a:t>
            </a:r>
            <a:r>
              <a:rPr lang="nl-BE" sz="3600" b="1" dirty="0" err="1"/>
              <a:t>Quote.class</a:t>
            </a:r>
            <a:r>
              <a:rPr lang="nl-BE" sz="3600" dirty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https://www.warofthetanks.nl/wp-content/uploads/2017/01/waroftheta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383" y="-286439"/>
            <a:ext cx="13428762" cy="71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18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Big API </a:t>
            </a:r>
            <a:r>
              <a:rPr lang="nl-BE" sz="3600" b="1" dirty="0" err="1" smtClean="0"/>
              <a:t>available</a:t>
            </a:r>
            <a:r>
              <a:rPr lang="nl-BE" sz="3600" b="1" dirty="0"/>
              <a:t> </a:t>
            </a:r>
            <a:r>
              <a:rPr lang="nl-BE" sz="3600" b="1" dirty="0" err="1" smtClean="0"/>
              <a:t>for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basically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request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 smtClean="0"/>
              <a:t>https</a:t>
            </a:r>
            <a:r>
              <a:rPr lang="nl-BE" sz="2800" b="1" dirty="0"/>
              <a:t>://docs.spring.io/spring/docs/current/javadoc-api/org/springframework/web/client/RestTemplate.html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Inversion</a:t>
            </a:r>
            <a:r>
              <a:rPr lang="nl-BE" dirty="0" smtClean="0"/>
              <a:t> of Control –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042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Without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0000"/>
                </a:solidFill>
              </a:rPr>
              <a:t>MovieListener</a:t>
            </a:r>
            <a:r>
              <a:rPr lang="en-US" sz="2800" dirty="0" smtClean="0">
                <a:solidFill>
                  <a:srgbClr val="FF0000"/>
                </a:solidFill>
              </a:rPr>
              <a:t> creates the </a:t>
            </a:r>
            <a:r>
              <a:rPr lang="en-US" sz="2800" dirty="0" err="1" smtClean="0">
                <a:solidFill>
                  <a:srgbClr val="FF0000"/>
                </a:solidFill>
              </a:rPr>
              <a:t>Impl</a:t>
            </a:r>
            <a:r>
              <a:rPr lang="en-US" sz="2800" dirty="0" smtClean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knows too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test </a:t>
            </a:r>
            <a:r>
              <a:rPr lang="en-US" sz="2800" dirty="0" err="1" smtClean="0"/>
              <a:t>MovieListener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change out the implementation for another one…</a:t>
            </a:r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20" y="1625600"/>
            <a:ext cx="5079471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asks Assembler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to give him the 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Assembler creates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 only about the interface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Changing Implementation is Easy, only Assembler changes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3" y="1172799"/>
            <a:ext cx="5247349" cy="2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– Automatic Dependency Injection</a:t>
            </a:r>
            <a:endParaRPr lang="en-US" dirty="0"/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4496905" y="1454406"/>
            <a:ext cx="3839766" cy="973336"/>
            <a:chOff x="0" y="0"/>
            <a:chExt cx="3440" cy="872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33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4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47" name="Group 7"/>
          <p:cNvGrpSpPr>
            <a:grpSpLocks/>
          </p:cNvGrpSpPr>
          <p:nvPr/>
        </p:nvGrpSpPr>
        <p:grpSpPr bwMode="auto">
          <a:xfrm>
            <a:off x="3916476" y="2534898"/>
            <a:ext cx="6179344" cy="1482328"/>
            <a:chOff x="0" y="0"/>
            <a:chExt cx="5536" cy="1328"/>
          </a:xfrm>
        </p:grpSpPr>
        <p:pic>
          <p:nvPicPr>
            <p:cNvPr id="614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5432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36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4229015" y="4427991"/>
            <a:ext cx="5545336" cy="1437680"/>
            <a:chOff x="0" y="0"/>
            <a:chExt cx="4968" cy="1288"/>
          </a:xfrm>
        </p:grpSpPr>
        <p:pic>
          <p:nvPicPr>
            <p:cNvPr id="614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4864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9" name="Picture 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68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51" name="Rectangle 11"/>
          <p:cNvSpPr>
            <a:spLocks/>
          </p:cNvSpPr>
          <p:nvPr/>
        </p:nvSpPr>
        <p:spPr bwMode="auto">
          <a:xfrm>
            <a:off x="1791210" y="1597280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Field injection</a:t>
            </a:r>
          </a:p>
        </p:txBody>
      </p:sp>
      <p:sp>
        <p:nvSpPr>
          <p:cNvPr id="61452" name="Rectangle 12"/>
          <p:cNvSpPr>
            <a:spLocks/>
          </p:cNvSpPr>
          <p:nvPr/>
        </p:nvSpPr>
        <p:spPr bwMode="auto">
          <a:xfrm>
            <a:off x="1719772" y="2985847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Setter injection</a:t>
            </a:r>
          </a:p>
        </p:txBody>
      </p:sp>
      <p:sp>
        <p:nvSpPr>
          <p:cNvPr id="61453" name="Rectangle 13"/>
          <p:cNvSpPr>
            <a:spLocks/>
          </p:cNvSpPr>
          <p:nvPr/>
        </p:nvSpPr>
        <p:spPr bwMode="auto">
          <a:xfrm>
            <a:off x="1871577" y="4633374"/>
            <a:ext cx="2098477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Constructor injection</a:t>
            </a:r>
          </a:p>
        </p:txBody>
      </p:sp>
    </p:spTree>
    <p:extLst>
      <p:ext uri="{BB962C8B-B14F-4D97-AF65-F5344CB8AC3E}">
        <p14:creationId xmlns:p14="http://schemas.microsoft.com/office/powerpoint/2010/main" val="15936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Magic </a:t>
            </a:r>
            <a:r>
              <a:rPr lang="nl-BE" sz="3600" dirty="0" err="1" smtClean="0"/>
              <a:t>Annotation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@</a:t>
            </a:r>
            <a:r>
              <a:rPr lang="nl-BE" sz="3600" b="1" dirty="0" err="1" smtClean="0"/>
              <a:t>SpringBootApplication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Configuration</a:t>
            </a:r>
            <a:endParaRPr lang="nl-BE" sz="3600" dirty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EnableAutoConfiguration</a:t>
            </a:r>
            <a:endParaRPr lang="nl-BE" sz="3600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ComponentScan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Defining Spring Beans With Class Annotations</a:t>
            </a:r>
            <a:endParaRPr lang="en-US" dirty="0"/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7620593" y="3315451"/>
            <a:ext cx="4158323" cy="1400026"/>
            <a:chOff x="0" y="0"/>
            <a:chExt cx="3208" cy="832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104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19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0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3" name="Group 7"/>
          <p:cNvGrpSpPr>
            <a:grpSpLocks/>
          </p:cNvGrpSpPr>
          <p:nvPr/>
        </p:nvGrpSpPr>
        <p:grpSpPr bwMode="auto">
          <a:xfrm>
            <a:off x="1677691" y="1619546"/>
            <a:ext cx="3411691" cy="1480796"/>
            <a:chOff x="0" y="0"/>
            <a:chExt cx="2632" cy="880"/>
          </a:xfrm>
        </p:grpSpPr>
        <p:pic>
          <p:nvPicPr>
            <p:cNvPr id="604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252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2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32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6" name="Group 10"/>
          <p:cNvGrpSpPr>
            <a:grpSpLocks/>
          </p:cNvGrpSpPr>
          <p:nvPr/>
        </p:nvGrpSpPr>
        <p:grpSpPr bwMode="auto">
          <a:xfrm>
            <a:off x="1076149" y="3194296"/>
            <a:ext cx="4033884" cy="1642337"/>
            <a:chOff x="0" y="0"/>
            <a:chExt cx="3112" cy="976"/>
          </a:xfrm>
        </p:grpSpPr>
        <p:pic>
          <p:nvPicPr>
            <p:cNvPr id="6042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008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5" name="Picture 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12" cy="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9" name="Group 13"/>
          <p:cNvGrpSpPr>
            <a:grpSpLocks/>
          </p:cNvGrpSpPr>
          <p:nvPr/>
        </p:nvGrpSpPr>
        <p:grpSpPr bwMode="auto">
          <a:xfrm>
            <a:off x="868839" y="5159159"/>
            <a:ext cx="4293132" cy="1601952"/>
            <a:chOff x="0" y="0"/>
            <a:chExt cx="3312" cy="952"/>
          </a:xfrm>
        </p:grpSpPr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8" name="Picture 1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2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5546512" y="2070238"/>
            <a:ext cx="1866579" cy="4011611"/>
            <a:chOff x="0" y="0"/>
            <a:chExt cx="1440" cy="2384"/>
          </a:xfrm>
        </p:grpSpPr>
        <p:pic>
          <p:nvPicPr>
            <p:cNvPr id="60430" name="Picture 1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" y="-136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1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5"/>
              <a:ext cx="1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2" name="Picture 1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231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3" name="Picture 1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-24"/>
              <a:ext cx="56" cy="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4" name="Picture 1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1156"/>
              <a:ext cx="36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7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Manual </a:t>
            </a:r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Creation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Add</a:t>
            </a:r>
            <a:r>
              <a:rPr lang="nl-BE" sz="3600" b="1" dirty="0" smtClean="0"/>
              <a:t> </a:t>
            </a:r>
            <a:r>
              <a:rPr lang="nl-BE" sz="3600" b="1" dirty="0" smtClean="0">
                <a:solidFill>
                  <a:srgbClr val="FF0000"/>
                </a:solidFill>
              </a:rPr>
              <a:t>@</a:t>
            </a:r>
            <a:r>
              <a:rPr lang="nl-BE" sz="3600" b="1" dirty="0" err="1" smtClean="0">
                <a:solidFill>
                  <a:srgbClr val="FF0000"/>
                </a:solidFill>
              </a:rPr>
              <a:t>Bean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smtClean="0"/>
              <a:t>on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method</a:t>
            </a: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And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voila</a:t>
            </a:r>
            <a:r>
              <a:rPr lang="nl-BE" sz="3600" b="1" dirty="0" smtClean="0"/>
              <a:t>! It’s a </a:t>
            </a:r>
            <a:r>
              <a:rPr lang="nl-BE" sz="3600" b="1" dirty="0" err="1" smtClean="0"/>
              <a:t>Bean</a:t>
            </a:r>
            <a:r>
              <a:rPr lang="nl-BE" sz="3600" b="1" dirty="0" smtClean="0"/>
              <a:t>.</a:t>
            </a:r>
            <a:endParaRPr lang="nl-BE" sz="2800" b="1" dirty="0"/>
          </a:p>
          <a:p>
            <a:pPr algn="ctr">
              <a:buNone/>
            </a:pP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Injecting multiple implementations</a:t>
            </a:r>
            <a:endParaRPr lang="en-US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882824" y="3926995"/>
            <a:ext cx="6319836" cy="2124890"/>
            <a:chOff x="0" y="0"/>
            <a:chExt cx="4056" cy="968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9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7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56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591" name="Group 7"/>
          <p:cNvGrpSpPr>
            <a:grpSpLocks/>
          </p:cNvGrpSpPr>
          <p:nvPr/>
        </p:nvGrpSpPr>
        <p:grpSpPr bwMode="auto">
          <a:xfrm>
            <a:off x="2793519" y="1625600"/>
            <a:ext cx="6266258" cy="2025654"/>
            <a:chOff x="0" y="0"/>
            <a:chExt cx="3368" cy="936"/>
          </a:xfrm>
        </p:grpSpPr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6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0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6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0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Injecting</a:t>
            </a:r>
            <a:r>
              <a:rPr lang="nl-BE" sz="3600" dirty="0" smtClean="0"/>
              <a:t> </a:t>
            </a:r>
            <a:r>
              <a:rPr lang="nl-BE" sz="3600" dirty="0" err="1" smtClean="0"/>
              <a:t>our</a:t>
            </a:r>
            <a:r>
              <a:rPr lang="nl-BE" sz="3600" dirty="0" smtClean="0"/>
              <a:t> </a:t>
            </a:r>
            <a:r>
              <a:rPr lang="nl-BE" sz="3600" dirty="0" err="1" smtClean="0"/>
              <a:t>Dependencies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>
                <a:solidFill>
                  <a:srgbClr val="FF0000"/>
                </a:solidFill>
              </a:rPr>
              <a:t>Decouple</a:t>
            </a:r>
            <a:r>
              <a:rPr lang="nl-BE" sz="3600" b="1" dirty="0" smtClean="0"/>
              <a:t> Object </a:t>
            </a:r>
            <a:r>
              <a:rPr lang="nl-BE" sz="3600" b="1" dirty="0" err="1" smtClean="0"/>
              <a:t>from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it’s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dependencies</a:t>
            </a: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smtClean="0"/>
              <a:t>Pushes </a:t>
            </a:r>
            <a:r>
              <a:rPr lang="nl-BE" sz="3600" b="1" dirty="0" err="1" smtClean="0"/>
              <a:t>you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towards</a:t>
            </a:r>
            <a:r>
              <a:rPr lang="nl-BE" sz="3600" b="1" dirty="0" smtClean="0"/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programming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against</a:t>
            </a:r>
            <a:r>
              <a:rPr lang="nl-BE" sz="3600" b="1" dirty="0" smtClean="0">
                <a:solidFill>
                  <a:srgbClr val="FF0000"/>
                </a:solidFill>
              </a:rPr>
              <a:t> Interfaces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/>
              <a:t>Makes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your</a:t>
            </a:r>
            <a:r>
              <a:rPr lang="nl-BE" sz="3600" b="1" dirty="0" smtClean="0"/>
              <a:t> code </a:t>
            </a:r>
            <a:r>
              <a:rPr lang="nl-BE" sz="3600" b="1" dirty="0" err="1" smtClean="0">
                <a:solidFill>
                  <a:srgbClr val="FF0000"/>
                </a:solidFill>
              </a:rPr>
              <a:t>easier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to</a:t>
            </a:r>
            <a:r>
              <a:rPr lang="nl-BE" sz="3600" b="1" dirty="0" smtClean="0">
                <a:solidFill>
                  <a:srgbClr val="FF0000"/>
                </a:solidFill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BE" sz="36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nl-BE" sz="3600" b="1" dirty="0" err="1" smtClean="0">
                <a:solidFill>
                  <a:srgbClr val="FF0000"/>
                </a:solidFill>
              </a:rPr>
              <a:t>Avoid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creating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your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own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dependencies</a:t>
            </a:r>
            <a:r>
              <a:rPr lang="nl-BE" sz="3600" b="1" dirty="0" smtClean="0">
                <a:solidFill>
                  <a:srgbClr val="FF0000"/>
                </a:solidFill>
              </a:rPr>
              <a:t>!</a:t>
            </a:r>
            <a:endParaRPr lang="nl-BE" sz="2800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9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4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</a:t>
            </a:r>
            <a:r>
              <a:rPr lang="nl-BE" dirty="0" err="1" smtClean="0"/>
              <a:t>Typical</a:t>
            </a:r>
            <a:r>
              <a:rPr lang="nl-BE" dirty="0" smtClean="0"/>
              <a:t> JDBC Query </a:t>
            </a:r>
            <a:r>
              <a:rPr lang="nl-BE" dirty="0" err="1" smtClean="0"/>
              <a:t>example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/>
              <a:t>public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(String[] </a:t>
            </a:r>
            <a:r>
              <a:rPr lang="nl-BE" dirty="0" err="1"/>
              <a:t>args</a:t>
            </a:r>
            <a:r>
              <a:rPr lang="nl-BE" dirty="0"/>
              <a:t>) {</a:t>
            </a:r>
          </a:p>
          <a:p>
            <a:pPr>
              <a:buNone/>
            </a:pPr>
            <a:r>
              <a:rPr lang="nl-BE" dirty="0"/>
              <a:t>        </a:t>
            </a:r>
            <a:r>
              <a:rPr lang="nl-BE" dirty="0" err="1"/>
              <a:t>try</a:t>
            </a:r>
            <a:r>
              <a:rPr lang="nl-BE" dirty="0"/>
              <a:t> {</a:t>
            </a:r>
          </a:p>
          <a:p>
            <a:pPr>
              <a:buNone/>
            </a:pPr>
            <a:r>
              <a:rPr lang="nl-BE" dirty="0"/>
              <a:t>            String </a:t>
            </a:r>
            <a:r>
              <a:rPr lang="nl-BE" dirty="0" err="1"/>
              <a:t>url</a:t>
            </a:r>
            <a:r>
              <a:rPr lang="nl-BE" dirty="0"/>
              <a:t> = "</a:t>
            </a:r>
            <a:r>
              <a:rPr lang="nl-BE" dirty="0" err="1"/>
              <a:t>jdbc:msql</a:t>
            </a:r>
            <a:r>
              <a:rPr lang="nl-BE" dirty="0"/>
              <a:t>://200.210.220.1:1114/Demo";</a:t>
            </a:r>
          </a:p>
          <a:p>
            <a:pPr>
              <a:buNone/>
            </a:pPr>
            <a:r>
              <a:rPr lang="nl-BE" dirty="0"/>
              <a:t>            Connection </a:t>
            </a:r>
            <a:r>
              <a:rPr lang="nl-BE" dirty="0" err="1"/>
              <a:t>conn</a:t>
            </a:r>
            <a:r>
              <a:rPr lang="nl-BE" dirty="0"/>
              <a:t> = </a:t>
            </a:r>
            <a:r>
              <a:rPr lang="nl-BE" dirty="0" err="1"/>
              <a:t>DriverManager.getConnection</a:t>
            </a:r>
            <a:r>
              <a:rPr lang="nl-BE" dirty="0"/>
              <a:t>(</a:t>
            </a:r>
            <a:r>
              <a:rPr lang="nl-BE" dirty="0" err="1"/>
              <a:t>url</a:t>
            </a:r>
            <a:r>
              <a:rPr lang="nl-BE" dirty="0"/>
              <a:t>,"","");</a:t>
            </a:r>
          </a:p>
          <a:p>
            <a:pPr>
              <a:buNone/>
            </a:pPr>
            <a:r>
              <a:rPr lang="nl-BE" dirty="0"/>
              <a:t>            Statement </a:t>
            </a:r>
            <a:r>
              <a:rPr lang="nl-BE" dirty="0" err="1"/>
              <a:t>stmt</a:t>
            </a:r>
            <a:r>
              <a:rPr lang="nl-BE" dirty="0"/>
              <a:t> = </a:t>
            </a:r>
            <a:r>
              <a:rPr lang="nl-BE" dirty="0" err="1"/>
              <a:t>conn.createStatement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ResultSet</a:t>
            </a:r>
            <a:r>
              <a:rPr lang="nl-BE" dirty="0"/>
              <a:t> </a:t>
            </a:r>
            <a:r>
              <a:rPr lang="nl-BE" dirty="0" err="1"/>
              <a:t>rs</a:t>
            </a:r>
            <a:r>
              <a:rPr lang="nl-BE" dirty="0"/>
              <a:t>;</a:t>
            </a:r>
          </a:p>
          <a:p>
            <a:pPr>
              <a:buNone/>
            </a:pPr>
            <a:r>
              <a:rPr lang="nl-BE" dirty="0"/>
              <a:t> 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rs</a:t>
            </a:r>
            <a:r>
              <a:rPr lang="nl-BE" dirty="0"/>
              <a:t> = </a:t>
            </a:r>
            <a:r>
              <a:rPr lang="nl-BE" dirty="0" err="1"/>
              <a:t>stmt.executeQuery</a:t>
            </a:r>
            <a:r>
              <a:rPr lang="nl-BE" dirty="0"/>
              <a:t>("SELECT </a:t>
            </a:r>
            <a:r>
              <a:rPr lang="nl-BE" dirty="0" err="1"/>
              <a:t>Lname</a:t>
            </a:r>
            <a:r>
              <a:rPr lang="nl-BE" dirty="0"/>
              <a:t> FROM </a:t>
            </a:r>
            <a:r>
              <a:rPr lang="nl-BE" dirty="0" err="1"/>
              <a:t>Customers</a:t>
            </a:r>
            <a:r>
              <a:rPr lang="nl-BE" dirty="0"/>
              <a:t> WHERE </a:t>
            </a:r>
            <a:r>
              <a:rPr lang="nl-BE" dirty="0" err="1"/>
              <a:t>Snum</a:t>
            </a:r>
            <a:r>
              <a:rPr lang="nl-BE" dirty="0"/>
              <a:t> = 2001");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while</a:t>
            </a:r>
            <a:r>
              <a:rPr lang="nl-BE" dirty="0"/>
              <a:t> ( </a:t>
            </a:r>
            <a:r>
              <a:rPr lang="nl-BE" dirty="0" err="1"/>
              <a:t>rs.next</a:t>
            </a:r>
            <a:r>
              <a:rPr lang="nl-BE" dirty="0"/>
              <a:t>() ) {</a:t>
            </a:r>
          </a:p>
          <a:p>
            <a:pPr>
              <a:buNone/>
            </a:pPr>
            <a:r>
              <a:rPr lang="nl-BE" dirty="0"/>
              <a:t>                String </a:t>
            </a:r>
            <a:r>
              <a:rPr lang="nl-BE" dirty="0" err="1"/>
              <a:t>lastName</a:t>
            </a:r>
            <a:r>
              <a:rPr lang="nl-BE" dirty="0"/>
              <a:t> = </a:t>
            </a:r>
            <a:r>
              <a:rPr lang="nl-BE" dirty="0" err="1"/>
              <a:t>rs.getString</a:t>
            </a:r>
            <a:r>
              <a:rPr lang="nl-BE" dirty="0"/>
              <a:t>("</a:t>
            </a:r>
            <a:r>
              <a:rPr lang="nl-BE" dirty="0" err="1"/>
              <a:t>Lname</a:t>
            </a:r>
            <a:r>
              <a:rPr lang="nl-BE" dirty="0"/>
              <a:t>");</a:t>
            </a:r>
          </a:p>
          <a:p>
            <a:pPr>
              <a:buNone/>
            </a:pPr>
            <a:r>
              <a:rPr lang="nl-BE" dirty="0"/>
              <a:t>                </a:t>
            </a:r>
            <a:r>
              <a:rPr lang="nl-BE" dirty="0" err="1"/>
              <a:t>System.out.println</a:t>
            </a:r>
            <a:r>
              <a:rPr lang="nl-BE" dirty="0"/>
              <a:t>(</a:t>
            </a:r>
            <a:r>
              <a:rPr lang="nl-BE" dirty="0" err="1"/>
              <a:t>lastName</a:t>
            </a:r>
            <a:r>
              <a:rPr lang="nl-BE" dirty="0"/>
              <a:t>);</a:t>
            </a:r>
          </a:p>
          <a:p>
            <a:pPr>
              <a:buNone/>
            </a:pPr>
            <a:r>
              <a:rPr lang="nl-BE" dirty="0"/>
              <a:t>            }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conn.close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} catch (</a:t>
            </a:r>
            <a:r>
              <a:rPr lang="nl-BE" dirty="0" err="1"/>
              <a:t>Exception</a:t>
            </a:r>
            <a:r>
              <a:rPr lang="nl-BE" dirty="0"/>
              <a:t> e) {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("Got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exception</a:t>
            </a:r>
            <a:r>
              <a:rPr lang="nl-BE" dirty="0"/>
              <a:t>! 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</a:t>
            </a:r>
            <a:r>
              <a:rPr lang="nl-BE" dirty="0" err="1"/>
              <a:t>e.getMessage</a:t>
            </a:r>
            <a:r>
              <a:rPr lang="nl-BE" dirty="0"/>
              <a:t>());</a:t>
            </a:r>
          </a:p>
          <a:p>
            <a:pPr>
              <a:buNone/>
            </a:pPr>
            <a:r>
              <a:rPr lang="nl-BE" dirty="0"/>
              <a:t>        }</a:t>
            </a:r>
          </a:p>
          <a:p>
            <a:pPr>
              <a:buNone/>
            </a:pPr>
            <a:r>
              <a:rPr lang="nl-BE" dirty="0"/>
              <a:t>    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0386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JPA Style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0920"/>
            <a:ext cx="10716378" cy="3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Spring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800" dirty="0" smtClean="0"/>
              <a:t>“Spring </a:t>
            </a:r>
            <a:r>
              <a:rPr lang="en-US" sz="2800" dirty="0"/>
              <a:t>Data’s mission is to provide a familiar and consistent, Spring-based programming model for data access while still retaining the special traits of the underlying data store. </a:t>
            </a:r>
            <a:r>
              <a:rPr lang="en-US" sz="2800" dirty="0" smtClean="0"/>
              <a:t>“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3562350"/>
            <a:ext cx="1943100" cy="1943100"/>
          </a:xfrm>
          <a:prstGeom prst="rect">
            <a:avLst/>
          </a:prstGeom>
        </p:spPr>
      </p:pic>
      <p:pic>
        <p:nvPicPr>
          <p:cNvPr id="3074" name="Picture 2" descr="Image result for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5" y="3382305"/>
            <a:ext cx="1965325" cy="2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d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8" y="3266282"/>
            <a:ext cx="29337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02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Default Interfaces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CRUDRepository</a:t>
            </a:r>
            <a:r>
              <a:rPr lang="en-US" sz="2800" dirty="0" smtClean="0"/>
              <a:t>: Automatically implements CRUD actions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Save/Delete/Count/Exists/…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PagingAndSortingRepository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Everything </a:t>
            </a:r>
            <a:r>
              <a:rPr lang="en-US" sz="2800" dirty="0" err="1" smtClean="0"/>
              <a:t>CRUDRepository</a:t>
            </a:r>
            <a:r>
              <a:rPr lang="en-US" sz="2800" dirty="0" smtClean="0"/>
              <a:t> has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Paging and Sorting options</a:t>
            </a:r>
          </a:p>
          <a:p>
            <a:pPr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1852" y="4988913"/>
            <a:ext cx="10865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i="1" dirty="0"/>
              <a:t>Page&lt;User&gt; users = </a:t>
            </a:r>
            <a:r>
              <a:rPr lang="nl-BE" sz="2800" i="1" dirty="0" err="1"/>
              <a:t>repository.findAll</a:t>
            </a:r>
            <a:r>
              <a:rPr lang="nl-BE" sz="2800" i="1" dirty="0"/>
              <a:t>(new </a:t>
            </a:r>
            <a:r>
              <a:rPr lang="nl-BE" sz="2800" i="1" dirty="0" err="1"/>
              <a:t>PageRequest</a:t>
            </a:r>
            <a:r>
              <a:rPr lang="nl-BE" sz="2800" i="1" dirty="0"/>
              <a:t>(1, 20));</a:t>
            </a:r>
          </a:p>
        </p:txBody>
      </p:sp>
    </p:spTree>
    <p:extLst>
      <p:ext uri="{BB962C8B-B14F-4D97-AF65-F5344CB8AC3E}">
        <p14:creationId xmlns:p14="http://schemas.microsoft.com/office/powerpoint/2010/main" val="32605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Auto-</a:t>
            </a:r>
            <a:r>
              <a:rPr lang="nl-BE" dirty="0" err="1" smtClean="0"/>
              <a:t>Implemented</a:t>
            </a:r>
            <a:r>
              <a:rPr lang="nl-BE" dirty="0" smtClean="0"/>
              <a:t> Interface </a:t>
            </a:r>
            <a:r>
              <a:rPr lang="nl-BE" dirty="0" err="1" smtClean="0"/>
              <a:t>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1" y="1631950"/>
            <a:ext cx="11567066" cy="4562475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 List&lt;User</a:t>
            </a:r>
            <a:r>
              <a:rPr lang="en-US" sz="2800" dirty="0"/>
              <a:t>&gt; </a:t>
            </a:r>
            <a:r>
              <a:rPr lang="en-US" sz="2800" dirty="0" err="1"/>
              <a:t>findByLastName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findByLastNameIgnoreCase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findByLastNameAndFirstName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 smtClean="0"/>
              <a:t>lastname</a:t>
            </a:r>
            <a:r>
              <a:rPr lang="en-US" sz="2800" dirty="0" smtClean="0"/>
              <a:t>, @</a:t>
            </a:r>
            <a:r>
              <a:rPr lang="en-US" sz="2800" dirty="0" err="1" smtClean="0"/>
              <a:t>Param</a:t>
            </a:r>
            <a:r>
              <a:rPr lang="en-US" sz="2800" dirty="0" smtClean="0"/>
              <a:t>(“first") String </a:t>
            </a:r>
            <a:r>
              <a:rPr lang="en-US" sz="2800" dirty="0" err="1"/>
              <a:t>firstname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findByLastNameOrderByLastNameDesc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/>
              <a:t>, @</a:t>
            </a:r>
            <a:r>
              <a:rPr lang="en-US" sz="2800" dirty="0" err="1"/>
              <a:t>Param</a:t>
            </a:r>
            <a:r>
              <a:rPr lang="en-US" sz="2800" dirty="0" smtClean="0"/>
              <a:t>(“first") </a:t>
            </a:r>
            <a:r>
              <a:rPr lang="en-US" sz="2800" dirty="0"/>
              <a:t>String </a:t>
            </a:r>
            <a:r>
              <a:rPr lang="en-US" sz="2800" dirty="0" err="1"/>
              <a:t>firstname</a:t>
            </a:r>
            <a:r>
              <a:rPr lang="en-US" sz="2800" dirty="0"/>
              <a:t>);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Supported</a:t>
            </a:r>
            <a:r>
              <a:rPr lang="nl-BE" dirty="0" smtClean="0"/>
              <a:t> </a:t>
            </a:r>
            <a:r>
              <a:rPr lang="nl-BE" dirty="0" err="1" smtClean="0"/>
              <a:t>Keywords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84228"/>
              </p:ext>
            </p:extLst>
          </p:nvPr>
        </p:nvGraphicFramePr>
        <p:xfrm>
          <a:off x="990600" y="1631950"/>
          <a:ext cx="10210800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9505">
                  <a:extLst>
                    <a:ext uri="{9D8B030D-6E8A-4147-A177-3AD203B41FA5}">
                      <a16:colId xmlns:a16="http://schemas.microsoft.com/office/drawing/2014/main" val="4279254597"/>
                    </a:ext>
                  </a:extLst>
                </a:gridCol>
                <a:gridCol w="7351295">
                  <a:extLst>
                    <a:ext uri="{9D8B030D-6E8A-4147-A177-3AD203B41FA5}">
                      <a16:colId xmlns:a16="http://schemas.microsoft.com/office/drawing/2014/main" val="210404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</a:t>
                      </a:r>
                      <a:r>
                        <a:rPr lang="nl-BE" sz="2400" dirty="0" smtClean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Keywords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9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Combinations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And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Or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Exact </a:t>
                      </a:r>
                      <a:r>
                        <a:rPr lang="nl-BE" sz="2400" dirty="0" err="1" smtClean="0"/>
                        <a:t>Equality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Is, </a:t>
                      </a:r>
                      <a:r>
                        <a:rPr lang="nl-BE" sz="2400" dirty="0" err="1" smtClean="0"/>
                        <a:t>Equals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IsNull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IsNotNull</a:t>
                      </a:r>
                      <a:r>
                        <a:rPr lang="nl-BE" sz="2400" dirty="0" smtClean="0"/>
                        <a:t>, True, </a:t>
                      </a:r>
                      <a:r>
                        <a:rPr lang="nl-BE" sz="2400" dirty="0" err="1" smtClean="0"/>
                        <a:t>False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Numeric</a:t>
                      </a:r>
                      <a:r>
                        <a:rPr lang="nl-BE" sz="2400" dirty="0" smtClean="0"/>
                        <a:t>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Between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LessThanEqual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</a:t>
                      </a:r>
                      <a:r>
                        <a:rPr lang="nl-BE" sz="2400" baseline="0" dirty="0" err="1" smtClean="0"/>
                        <a:t>GreaterThan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GreaterThanEqual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Date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After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Before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2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String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aseline="0" dirty="0" smtClean="0"/>
                        <a:t>Like, </a:t>
                      </a:r>
                      <a:r>
                        <a:rPr lang="nl-BE" sz="2400" baseline="0" dirty="0" err="1" smtClean="0"/>
                        <a:t>NotLike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StartingWith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EndingWith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4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Range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In, </a:t>
                      </a:r>
                      <a:r>
                        <a:rPr lang="nl-BE" sz="2400" dirty="0" err="1" smtClean="0"/>
                        <a:t>NotIn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JpaRepository</a:t>
            </a:r>
            <a:r>
              <a:rPr lang="nl-BE" dirty="0" smtClean="0"/>
              <a:t> </a:t>
            </a:r>
            <a:r>
              <a:rPr lang="nl-BE" dirty="0" err="1" smtClean="0"/>
              <a:t>extends</a:t>
            </a:r>
            <a:r>
              <a:rPr lang="nl-BE" dirty="0" smtClean="0"/>
              <a:t> </a:t>
            </a:r>
            <a:r>
              <a:rPr lang="nl-BE" dirty="0" err="1" smtClean="0"/>
              <a:t>CrudRepository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15" y="1760369"/>
            <a:ext cx="8757654" cy="1644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3869657"/>
            <a:ext cx="10889633" cy="16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Validation</a:t>
            </a:r>
            <a:r>
              <a:rPr lang="nl-BE" dirty="0" smtClean="0"/>
              <a:t> API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78195" y="914400"/>
            <a:ext cx="5651205" cy="4953000"/>
          </a:xfrm>
        </p:spPr>
        <p:txBody>
          <a:bodyPr/>
          <a:lstStyle/>
          <a:p>
            <a:r>
              <a:rPr lang="nl-BE" sz="6600" dirty="0" smtClean="0"/>
              <a:t>Professional Java Development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3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Adding</a:t>
            </a:r>
            <a:r>
              <a:rPr lang="nl-BE" dirty="0" smtClean="0"/>
              <a:t> </a:t>
            </a:r>
            <a:r>
              <a:rPr lang="nl-BE" dirty="0" err="1" smtClean="0"/>
              <a:t>Validation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/>
              <a:t>RequestMapping</a:t>
            </a:r>
            <a:r>
              <a:rPr lang="en-US" sz="2800" dirty="0" smtClean="0"/>
              <a:t>(“/idea”)</a:t>
            </a:r>
          </a:p>
          <a:p>
            <a:pPr>
              <a:buNone/>
            </a:pPr>
            <a:r>
              <a:rPr lang="en-US" sz="2800" dirty="0" smtClean="0"/>
              <a:t>public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en-US" sz="2800" dirty="0"/>
              <a:t> add(</a:t>
            </a:r>
            <a:r>
              <a:rPr lang="en-US" sz="2800" dirty="0">
                <a:solidFill>
                  <a:srgbClr val="FF0000"/>
                </a:solidFill>
              </a:rPr>
              <a:t>@Validated </a:t>
            </a:r>
            <a:r>
              <a:rPr lang="en-US" sz="2800" dirty="0" smtClean="0"/>
              <a:t>Idea </a:t>
            </a:r>
            <a:r>
              <a:rPr lang="en-US" sz="2800" dirty="0"/>
              <a:t>idea) </a:t>
            </a:r>
            <a:r>
              <a:rPr lang="en-US" sz="2800" dirty="0" smtClean="0"/>
              <a:t>{</a:t>
            </a:r>
            <a:r>
              <a:rPr lang="en-US" sz="2800" dirty="0"/>
              <a:t>}	</a:t>
            </a:r>
            <a:endParaRPr lang="en-US" sz="2800" dirty="0" smtClean="0"/>
          </a:p>
          <a:p>
            <a:pPr>
              <a:buNone/>
            </a:pPr>
            <a:endParaRPr lang="nl-BE" sz="2800" dirty="0" smtClean="0"/>
          </a:p>
          <a:p>
            <a:pPr>
              <a:buNone/>
            </a:pPr>
            <a:r>
              <a:rPr lang="nl-BE" sz="2800" dirty="0" smtClean="0"/>
              <a:t>public class </a:t>
            </a:r>
            <a:r>
              <a:rPr lang="nl-BE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nl-BE" sz="2800" dirty="0" smtClean="0"/>
              <a:t> {</a:t>
            </a:r>
          </a:p>
          <a:p>
            <a:pPr>
              <a:buNone/>
            </a:pPr>
            <a:r>
              <a:rPr lang="nl-BE" sz="2800" dirty="0" smtClean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</a:t>
            </a:r>
            <a:r>
              <a:rPr lang="nl-BE" sz="2800" dirty="0" err="1">
                <a:solidFill>
                  <a:srgbClr val="FF0000"/>
                </a:solidFill>
              </a:rPr>
              <a:t>NotNull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>
                <a:solidFill>
                  <a:srgbClr val="FF0000"/>
                </a:solidFill>
              </a:rPr>
              <a:t>	@</a:t>
            </a:r>
            <a:r>
              <a:rPr lang="nl-BE" sz="2800" dirty="0" err="1">
                <a:solidFill>
                  <a:srgbClr val="FF0000"/>
                </a:solidFill>
              </a:rPr>
              <a:t>Size</a:t>
            </a:r>
            <a:r>
              <a:rPr lang="nl-BE" sz="2800" dirty="0">
                <a:solidFill>
                  <a:srgbClr val="FF0000"/>
                </a:solidFill>
              </a:rPr>
              <a:t>(min = 1, max = 30)</a:t>
            </a:r>
          </a:p>
          <a:p>
            <a:pPr>
              <a:buNone/>
            </a:pPr>
            <a:r>
              <a:rPr lang="nl-BE" sz="2800" dirty="0" smtClean="0"/>
              <a:t>	private </a:t>
            </a:r>
            <a:r>
              <a:rPr lang="nl-BE" sz="2800" dirty="0"/>
              <a:t>String </a:t>
            </a:r>
            <a:r>
              <a:rPr lang="nl-BE" sz="2800" dirty="0" err="1"/>
              <a:t>title</a:t>
            </a:r>
            <a:r>
              <a:rPr lang="nl-BE" sz="2800" dirty="0" smtClean="0"/>
              <a:t>;</a:t>
            </a:r>
          </a:p>
          <a:p>
            <a:pPr>
              <a:buNone/>
            </a:pPr>
            <a:r>
              <a:rPr lang="nl-BE" sz="2800" dirty="0" smtClean="0"/>
              <a:t>	</a:t>
            </a:r>
          </a:p>
          <a:p>
            <a:pPr>
              <a:buNone/>
            </a:pPr>
            <a:r>
              <a:rPr lang="nl-BE" sz="2800" dirty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@Past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/>
              <a:t>	private Date </a:t>
            </a:r>
            <a:r>
              <a:rPr lang="nl-BE" sz="2800" dirty="0" err="1" smtClean="0"/>
              <a:t>origin</a:t>
            </a:r>
            <a:r>
              <a:rPr lang="nl-BE" sz="2800" dirty="0" smtClean="0"/>
              <a:t>;</a:t>
            </a:r>
            <a:endParaRPr lang="nl-BE" sz="2800" dirty="0"/>
          </a:p>
          <a:p>
            <a:pPr>
              <a:buNone/>
            </a:pPr>
            <a:r>
              <a:rPr lang="nl-BE" sz="2800" dirty="0" smtClean="0"/>
              <a:t>}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validation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>
                <a:hlinkClick r:id="rId3"/>
              </a:rPr>
              <a:t>http://</a:t>
            </a:r>
            <a:r>
              <a:rPr lang="nl-BE" sz="2800" b="1" dirty="0" smtClean="0">
                <a:hlinkClick r:id="rId3"/>
              </a:rPr>
              <a:t>docs.oracle.com/javaee/7/api/javax/validation/constraints/package-summary.html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err="1" smtClean="0"/>
              <a:t>Custom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validation</a:t>
            </a:r>
            <a:r>
              <a:rPr lang="nl-BE" sz="2800" b="1" dirty="0" smtClean="0"/>
              <a:t> is </a:t>
            </a:r>
            <a:r>
              <a:rPr lang="nl-BE" sz="2800" b="1" dirty="0" err="1" smtClean="0"/>
              <a:t>possible</a:t>
            </a:r>
            <a:r>
              <a:rPr lang="nl-BE" sz="2800" b="1" dirty="0" smtClean="0"/>
              <a:t>, but out of scope </a:t>
            </a:r>
            <a:r>
              <a:rPr lang="nl-BE" sz="2800" b="1" dirty="0" err="1" smtClean="0"/>
              <a:t>for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this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presentation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0206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5" y="363365"/>
            <a:ext cx="11303306" cy="63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Exercise</a:t>
            </a:r>
            <a:r>
              <a:rPr lang="nl-BE" dirty="0" smtClean="0"/>
              <a:t>!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/>
          </a:p>
        </p:txBody>
      </p:sp>
      <p:pic>
        <p:nvPicPr>
          <p:cNvPr id="5122" name="Picture 2" descr="Image result for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10159"/>
            <a:ext cx="3843509" cy="3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0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47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 smtClean="0"/>
              <a:t>Cyclic </a:t>
            </a:r>
            <a:r>
              <a:rPr lang="nl-BE" dirty="0" err="1" smtClean="0"/>
              <a:t>dependency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What</a:t>
            </a:r>
            <a:r>
              <a:rPr lang="nl-BE" dirty="0" smtClean="0"/>
              <a:t> went wrong </a:t>
            </a:r>
            <a:r>
              <a:rPr lang="nl-BE" dirty="0" err="1" smtClean="0"/>
              <a:t>during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demo?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70394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Error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sz="1800" b="1" dirty="0"/>
              <a:t>***************************</a:t>
            </a:r>
          </a:p>
          <a:p>
            <a:pPr>
              <a:buNone/>
            </a:pPr>
            <a:r>
              <a:rPr lang="nl-BE" sz="1800" b="1" dirty="0"/>
              <a:t>APPLICATION FAILED TO START</a:t>
            </a:r>
          </a:p>
          <a:p>
            <a:pPr>
              <a:buNone/>
            </a:pPr>
            <a:r>
              <a:rPr lang="nl-BE" sz="1800" b="1" dirty="0"/>
              <a:t>***************************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 err="1"/>
              <a:t>Description</a:t>
            </a:r>
            <a:r>
              <a:rPr lang="nl-BE" sz="1800" b="1" dirty="0"/>
              <a:t>: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/>
              <a:t>The </a:t>
            </a:r>
            <a:r>
              <a:rPr lang="nl-BE" sz="1800" b="1" dirty="0" err="1"/>
              <a:t>dependencies</a:t>
            </a:r>
            <a:r>
              <a:rPr lang="nl-BE" sz="1800" b="1" dirty="0"/>
              <a:t> of </a:t>
            </a:r>
            <a:r>
              <a:rPr lang="nl-BE" sz="1800" b="1" dirty="0" err="1"/>
              <a:t>some</a:t>
            </a:r>
            <a:r>
              <a:rPr lang="nl-BE" sz="1800" b="1" dirty="0"/>
              <a:t> of </a:t>
            </a:r>
            <a:r>
              <a:rPr lang="nl-BE" sz="1800" b="1" dirty="0" err="1"/>
              <a:t>the</a:t>
            </a:r>
            <a:r>
              <a:rPr lang="nl-BE" sz="1800" b="1" dirty="0"/>
              <a:t> </a:t>
            </a:r>
            <a:r>
              <a:rPr lang="nl-BE" sz="1800" b="1" dirty="0" err="1"/>
              <a:t>beans</a:t>
            </a:r>
            <a:r>
              <a:rPr lang="nl-BE" sz="1800" b="1" dirty="0"/>
              <a:t> in </a:t>
            </a:r>
            <a:r>
              <a:rPr lang="nl-BE" sz="1800" b="1" dirty="0" err="1"/>
              <a:t>the</a:t>
            </a:r>
            <a:r>
              <a:rPr lang="nl-BE" sz="1800" b="1" dirty="0"/>
              <a:t> </a:t>
            </a:r>
            <a:r>
              <a:rPr lang="nl-BE" sz="1800" b="1" dirty="0" err="1"/>
              <a:t>application</a:t>
            </a:r>
            <a:r>
              <a:rPr lang="nl-BE" sz="1800" b="1" dirty="0"/>
              <a:t> context form a </a:t>
            </a:r>
            <a:r>
              <a:rPr lang="nl-BE" sz="1800" b="1" dirty="0" err="1"/>
              <a:t>cycle</a:t>
            </a:r>
            <a:r>
              <a:rPr lang="nl-BE" sz="1800" b="1" dirty="0"/>
              <a:t>: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/>
              <a:t>   </a:t>
            </a:r>
            <a:r>
              <a:rPr lang="nl-BE" sz="1800" b="1" dirty="0" err="1"/>
              <a:t>imageResource</a:t>
            </a:r>
            <a:r>
              <a:rPr lang="nl-BE" sz="1800" b="1" dirty="0"/>
              <a:t> (field </a:t>
            </a:r>
            <a:r>
              <a:rPr lang="nl-BE" sz="1800" b="1" dirty="0" err="1"/>
              <a:t>com.infosupport.ap.exercise.services.CognitiveServices</a:t>
            </a:r>
            <a:r>
              <a:rPr lang="nl-BE" sz="1800" b="1" dirty="0"/>
              <a:t> </a:t>
            </a:r>
            <a:r>
              <a:rPr lang="nl-BE" sz="1800" b="1" dirty="0" err="1"/>
              <a:t>com.infosupport.ap.exercise.resources.ImageResource.faceAPI</a:t>
            </a:r>
            <a:r>
              <a:rPr lang="nl-BE" sz="1800" b="1" dirty="0"/>
              <a:t>)</a:t>
            </a:r>
          </a:p>
          <a:p>
            <a:pPr>
              <a:buNone/>
            </a:pPr>
            <a:r>
              <a:rPr lang="nl-BE" sz="1800" b="1" dirty="0"/>
              <a:t>┌─────┐</a:t>
            </a:r>
          </a:p>
          <a:p>
            <a:pPr>
              <a:buNone/>
            </a:pPr>
            <a:r>
              <a:rPr lang="nl-BE" sz="1800" b="1" dirty="0"/>
              <a:t>|  </a:t>
            </a:r>
            <a:r>
              <a:rPr lang="nl-BE" sz="1800" b="1" dirty="0" err="1"/>
              <a:t>cognitiveServices</a:t>
            </a:r>
            <a:r>
              <a:rPr lang="nl-BE" sz="1800" b="1" dirty="0"/>
              <a:t> </a:t>
            </a:r>
            <a:r>
              <a:rPr lang="nl-BE" sz="1800" b="1" dirty="0" err="1"/>
              <a:t>defined</a:t>
            </a:r>
            <a:r>
              <a:rPr lang="nl-BE" sz="1800" b="1" dirty="0"/>
              <a:t> in file [C:\</a:t>
            </a:r>
            <a:r>
              <a:rPr lang="nl-BE" sz="1800" b="1" dirty="0" err="1"/>
              <a:t>repos</a:t>
            </a:r>
            <a:r>
              <a:rPr lang="nl-BE" sz="1800" b="1" dirty="0"/>
              <a:t>\spring-boot-</a:t>
            </a:r>
            <a:r>
              <a:rPr lang="nl-BE" sz="1800" b="1" dirty="0" err="1"/>
              <a:t>ap</a:t>
            </a:r>
            <a:r>
              <a:rPr lang="nl-BE" sz="1800" b="1" dirty="0"/>
              <a:t>-</a:t>
            </a:r>
            <a:r>
              <a:rPr lang="nl-BE" sz="1800" b="1" dirty="0" err="1"/>
              <a:t>exercise</a:t>
            </a:r>
            <a:r>
              <a:rPr lang="nl-BE" sz="1800" b="1" dirty="0"/>
              <a:t>\target\classes\com\infosupport\</a:t>
            </a:r>
            <a:r>
              <a:rPr lang="nl-BE" sz="1800" b="1" dirty="0" err="1"/>
              <a:t>ap</a:t>
            </a:r>
            <a:r>
              <a:rPr lang="nl-BE" sz="1800" b="1" dirty="0"/>
              <a:t>\</a:t>
            </a:r>
            <a:r>
              <a:rPr lang="nl-BE" sz="1800" b="1" dirty="0" err="1"/>
              <a:t>exercise</a:t>
            </a:r>
            <a:r>
              <a:rPr lang="nl-BE" sz="1800" b="1" dirty="0"/>
              <a:t>\services\</a:t>
            </a:r>
            <a:r>
              <a:rPr lang="nl-BE" sz="1800" b="1" dirty="0" err="1"/>
              <a:t>CognitiveServices.class</a:t>
            </a:r>
            <a:r>
              <a:rPr lang="nl-BE" sz="1800" b="1" dirty="0"/>
              <a:t>]</a:t>
            </a:r>
          </a:p>
          <a:p>
            <a:pPr>
              <a:buNone/>
            </a:pPr>
            <a:r>
              <a:rPr lang="nl-BE" sz="1800" b="1" dirty="0"/>
              <a:t>└─────┘</a:t>
            </a:r>
            <a:endParaRPr lang="nl-BE" sz="18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</a:t>
            </a:r>
            <a:r>
              <a:rPr lang="nl-BE" sz="3600" dirty="0" err="1"/>
              <a:t>R</a:t>
            </a:r>
            <a:r>
              <a:rPr lang="nl-BE" sz="3600" dirty="0" err="1" smtClean="0"/>
              <a:t>eason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b="1" dirty="0" smtClean="0"/>
              <a:t>  </a:t>
            </a:r>
            <a:r>
              <a:rPr lang="en-US" sz="2800" b="1" dirty="0" smtClean="0">
                <a:solidFill>
                  <a:srgbClr val="FF0000"/>
                </a:solidFill>
              </a:rPr>
              <a:t>@</a:t>
            </a:r>
            <a:r>
              <a:rPr lang="en-US" sz="2800" b="1" dirty="0" err="1">
                <a:solidFill>
                  <a:srgbClr val="FF0000"/>
                </a:solidFill>
              </a:rPr>
              <a:t>Autowired</a:t>
            </a: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/>
              <a:t>  </a:t>
            </a:r>
            <a:r>
              <a:rPr lang="en-US" sz="2800" b="1" dirty="0" smtClean="0"/>
              <a:t>public </a:t>
            </a:r>
            <a:r>
              <a:rPr lang="en-US" sz="2800" b="1" dirty="0" err="1"/>
              <a:t>CognitiveServices</a:t>
            </a:r>
            <a:r>
              <a:rPr lang="en-US" sz="2800" b="1" dirty="0"/>
              <a:t>(</a:t>
            </a:r>
            <a:r>
              <a:rPr lang="en-US" sz="2800" b="1" dirty="0" err="1"/>
              <a:t>RestTemplate</a:t>
            </a:r>
            <a:r>
              <a:rPr lang="en-US" sz="2800" b="1" dirty="0"/>
              <a:t> </a:t>
            </a:r>
            <a:r>
              <a:rPr lang="en-US" sz="2800" b="1" dirty="0" err="1"/>
              <a:t>restTemplate</a:t>
            </a:r>
            <a:r>
              <a:rPr lang="en-US" sz="2800" b="1" dirty="0"/>
              <a:t>) {</a:t>
            </a:r>
          </a:p>
          <a:p>
            <a:pPr>
              <a:buNone/>
            </a:pPr>
            <a:r>
              <a:rPr lang="en-US" sz="2800" b="1" dirty="0"/>
              <a:t>        </a:t>
            </a:r>
            <a:r>
              <a:rPr lang="en-US" sz="2800" b="1" dirty="0" err="1"/>
              <a:t>this.restTemplate</a:t>
            </a:r>
            <a:r>
              <a:rPr lang="en-US" sz="2800" b="1" dirty="0"/>
              <a:t> = </a:t>
            </a:r>
            <a:r>
              <a:rPr lang="en-US" sz="2800" b="1" dirty="0" err="1"/>
              <a:t>restTemplate</a:t>
            </a:r>
            <a:r>
              <a:rPr lang="en-US" sz="2800" b="1" dirty="0"/>
              <a:t>;</a:t>
            </a:r>
          </a:p>
          <a:p>
            <a:pPr>
              <a:buNone/>
            </a:pPr>
            <a:r>
              <a:rPr lang="en-US" sz="2800" b="1" dirty="0"/>
              <a:t>  </a:t>
            </a:r>
            <a:r>
              <a:rPr lang="en-US" sz="2800" b="1" dirty="0" smtClean="0"/>
              <a:t>}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87574" y="3424134"/>
            <a:ext cx="3756497" cy="2568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 smtClean="0">
                <a:solidFill>
                  <a:schemeClr val="tx1"/>
                </a:solidFill>
              </a:rPr>
              <a:t>You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can’t</a:t>
            </a:r>
            <a:r>
              <a:rPr lang="nl-BE" dirty="0" smtClean="0">
                <a:solidFill>
                  <a:schemeClr val="tx1"/>
                </a:solidFill>
              </a:rPr>
              <a:t> @</a:t>
            </a:r>
            <a:r>
              <a:rPr lang="nl-BE" dirty="0" err="1" smtClean="0">
                <a:solidFill>
                  <a:schemeClr val="tx1"/>
                </a:solidFill>
              </a:rPr>
              <a:t>Autowire</a:t>
            </a:r>
            <a:r>
              <a:rPr lang="nl-BE" dirty="0" smtClean="0">
                <a:solidFill>
                  <a:schemeClr val="tx1"/>
                </a:solidFill>
              </a:rPr>
              <a:t> a </a:t>
            </a:r>
            <a:r>
              <a:rPr lang="nl-BE" dirty="0" err="1" smtClean="0">
                <a:solidFill>
                  <a:schemeClr val="tx1"/>
                </a:solidFill>
              </a:rPr>
              <a:t>Bean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into</a:t>
            </a:r>
            <a:r>
              <a:rPr lang="nl-BE" dirty="0" smtClean="0">
                <a:solidFill>
                  <a:schemeClr val="tx1"/>
                </a:solidFill>
              </a:rPr>
              <a:t> a </a:t>
            </a:r>
            <a:r>
              <a:rPr lang="nl-BE" dirty="0" err="1" smtClean="0">
                <a:solidFill>
                  <a:schemeClr val="tx1"/>
                </a:solidFill>
              </a:rPr>
              <a:t>constructor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if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that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Bean</a:t>
            </a:r>
            <a:r>
              <a:rPr lang="nl-BE" dirty="0" smtClean="0">
                <a:solidFill>
                  <a:schemeClr val="tx1"/>
                </a:solidFill>
              </a:rPr>
              <a:t> is </a:t>
            </a:r>
            <a:r>
              <a:rPr lang="nl-BE" dirty="0" err="1" smtClean="0">
                <a:solidFill>
                  <a:schemeClr val="tx1"/>
                </a:solidFill>
              </a:rPr>
              <a:t>declared</a:t>
            </a:r>
            <a:r>
              <a:rPr lang="nl-BE" dirty="0" smtClean="0">
                <a:solidFill>
                  <a:schemeClr val="tx1"/>
                </a:solidFill>
              </a:rPr>
              <a:t> in </a:t>
            </a:r>
            <a:r>
              <a:rPr lang="nl-BE" dirty="0" err="1" smtClean="0">
                <a:solidFill>
                  <a:schemeClr val="tx1"/>
                </a:solidFill>
              </a:rPr>
              <a:t>the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same</a:t>
            </a:r>
            <a:r>
              <a:rPr lang="nl-BE" dirty="0" smtClean="0">
                <a:solidFill>
                  <a:schemeClr val="tx1"/>
                </a:solidFill>
              </a:rPr>
              <a:t> class.</a:t>
            </a:r>
          </a:p>
          <a:p>
            <a:pPr algn="ctr"/>
            <a:endParaRPr lang="nl-BE" dirty="0">
              <a:solidFill>
                <a:schemeClr val="tx1"/>
              </a:solidFill>
            </a:endParaRPr>
          </a:p>
          <a:p>
            <a:pPr algn="ctr"/>
            <a:r>
              <a:rPr lang="nl-BE" b="1" dirty="0" err="1" smtClean="0">
                <a:solidFill>
                  <a:schemeClr val="tx1"/>
                </a:solidFill>
              </a:rPr>
              <a:t>Because</a:t>
            </a:r>
            <a:r>
              <a:rPr lang="nl-BE" b="1" dirty="0" smtClean="0">
                <a:solidFill>
                  <a:schemeClr val="tx1"/>
                </a:solidFill>
              </a:rPr>
              <a:t> Spring </a:t>
            </a:r>
            <a:r>
              <a:rPr lang="nl-BE" b="1" dirty="0" err="1" smtClean="0">
                <a:solidFill>
                  <a:schemeClr val="tx1"/>
                </a:solidFill>
              </a:rPr>
              <a:t>can’t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create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class without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RestTemplate</a:t>
            </a:r>
            <a:r>
              <a:rPr lang="nl-BE" b="1" dirty="0" smtClean="0">
                <a:solidFill>
                  <a:schemeClr val="tx1"/>
                </a:solidFill>
              </a:rPr>
              <a:t>,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method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doesn’t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exist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and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because</a:t>
            </a:r>
            <a:r>
              <a:rPr lang="nl-BE" b="1" dirty="0" smtClean="0">
                <a:solidFill>
                  <a:schemeClr val="tx1"/>
                </a:solidFill>
              </a:rPr>
              <a:t> of </a:t>
            </a:r>
            <a:r>
              <a:rPr lang="nl-BE" b="1" dirty="0" err="1" smtClean="0">
                <a:solidFill>
                  <a:schemeClr val="tx1"/>
                </a:solidFill>
              </a:rPr>
              <a:t>that</a:t>
            </a:r>
            <a:r>
              <a:rPr lang="nl-BE" b="1" dirty="0" smtClean="0">
                <a:solidFill>
                  <a:schemeClr val="tx1"/>
                </a:solidFill>
              </a:rPr>
              <a:t>, </a:t>
            </a:r>
            <a:r>
              <a:rPr lang="nl-BE" b="1" dirty="0" err="1" smtClean="0">
                <a:solidFill>
                  <a:schemeClr val="tx1"/>
                </a:solidFill>
              </a:rPr>
              <a:t>there</a:t>
            </a:r>
            <a:r>
              <a:rPr lang="nl-BE" b="1" dirty="0" smtClean="0">
                <a:solidFill>
                  <a:schemeClr val="tx1"/>
                </a:solidFill>
              </a:rPr>
              <a:t> is no @</a:t>
            </a:r>
            <a:r>
              <a:rPr lang="nl-BE" b="1" dirty="0" err="1" smtClean="0">
                <a:solidFill>
                  <a:schemeClr val="tx1"/>
                </a:solidFill>
              </a:rPr>
              <a:t>Bean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RestTemplate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for</a:t>
            </a:r>
            <a:r>
              <a:rPr lang="nl-BE" b="1" dirty="0" smtClean="0">
                <a:solidFill>
                  <a:schemeClr val="tx1"/>
                </a:solidFill>
              </a:rPr>
              <a:t> Spring </a:t>
            </a:r>
            <a:r>
              <a:rPr lang="nl-BE" b="1" dirty="0" err="1" smtClean="0">
                <a:solidFill>
                  <a:schemeClr val="tx1"/>
                </a:solidFill>
              </a:rPr>
              <a:t>to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use</a:t>
            </a:r>
            <a:endParaRPr lang="nl-B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Web/Application Servers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81" y="3644612"/>
            <a:ext cx="3643313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75" b="78125" l="625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0347" b="22004"/>
          <a:stretch/>
        </p:blipFill>
        <p:spPr>
          <a:xfrm>
            <a:off x="2588082" y="1770417"/>
            <a:ext cx="2972967" cy="171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377" y="3812553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319" y="1416487"/>
            <a:ext cx="2841458" cy="1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Possible</a:t>
            </a:r>
            <a:r>
              <a:rPr lang="nl-BE" sz="3600" dirty="0" smtClean="0"/>
              <a:t> Solution 1 - @</a:t>
            </a:r>
            <a:r>
              <a:rPr lang="nl-BE" sz="3600" dirty="0" err="1" smtClean="0"/>
              <a:t>Autowire</a:t>
            </a:r>
            <a:r>
              <a:rPr lang="nl-BE" sz="3600" dirty="0" smtClean="0"/>
              <a:t> on Field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@</a:t>
            </a:r>
            <a:r>
              <a:rPr lang="en-US" sz="2800" b="1" dirty="0" err="1">
                <a:solidFill>
                  <a:srgbClr val="FF0000"/>
                </a:solidFill>
              </a:rPr>
              <a:t>Autowired</a:t>
            </a: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err="1" smtClean="0"/>
              <a:t>RestTemplate</a:t>
            </a:r>
            <a:endParaRPr lang="en-US" sz="2800" b="1" dirty="0"/>
          </a:p>
          <a:p>
            <a:pPr>
              <a:buNone/>
            </a:pPr>
            <a:r>
              <a:rPr lang="en-US" sz="2800" b="1" dirty="0" smtClean="0"/>
              <a:t>  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Possible</a:t>
            </a:r>
            <a:r>
              <a:rPr lang="nl-BE" sz="3600" dirty="0" smtClean="0"/>
              <a:t> Solution 2 – @</a:t>
            </a:r>
            <a:r>
              <a:rPr lang="nl-BE" sz="3600" dirty="0" err="1" smtClean="0"/>
              <a:t>Bean</a:t>
            </a:r>
            <a:r>
              <a:rPr lang="nl-BE" sz="3600" dirty="0" smtClean="0"/>
              <a:t> in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class.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By putting the code below in a different class, the </a:t>
            </a:r>
            <a:r>
              <a:rPr lang="en-US" sz="2800" b="1" dirty="0" err="1" smtClean="0">
                <a:solidFill>
                  <a:schemeClr val="tx1"/>
                </a:solidFill>
              </a:rPr>
              <a:t>RestTemplate</a:t>
            </a:r>
            <a:r>
              <a:rPr lang="en-US" sz="2800" b="1" dirty="0" smtClean="0">
                <a:solidFill>
                  <a:schemeClr val="tx1"/>
                </a:solidFill>
              </a:rPr>
              <a:t> does exist when the constructor (@</a:t>
            </a:r>
            <a:r>
              <a:rPr lang="en-US" sz="2800" b="1" dirty="0" err="1" smtClean="0">
                <a:solidFill>
                  <a:schemeClr val="tx1"/>
                </a:solidFill>
              </a:rPr>
              <a:t>Autowired</a:t>
            </a:r>
            <a:r>
              <a:rPr lang="en-US" sz="2800" b="1" dirty="0" smtClean="0">
                <a:solidFill>
                  <a:schemeClr val="tx1"/>
                </a:solidFill>
              </a:rPr>
              <a:t>) is called.</a:t>
            </a:r>
            <a:endParaRPr lang="en-US" sz="28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800" b="1" dirty="0" smtClean="0"/>
              <a:t>  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2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4" name="Picture 2" descr="Image result for setup spring framework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43" y="883317"/>
            <a:ext cx="304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22"/>
          <a:stretch/>
        </p:blipFill>
        <p:spPr>
          <a:xfrm>
            <a:off x="731154" y="318423"/>
            <a:ext cx="7829737" cy="5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8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imgflip.com/14mg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371600"/>
            <a:ext cx="47625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0" y="561878"/>
            <a:ext cx="8637155" cy="5758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76200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“Application Servers are dead” – </a:t>
            </a:r>
            <a:r>
              <a:rPr lang="nl-BE" sz="2400" dirty="0" err="1">
                <a:solidFill>
                  <a:schemeClr val="bg1"/>
                </a:solidFill>
              </a:rPr>
              <a:t>Eberhard</a:t>
            </a:r>
            <a:r>
              <a:rPr lang="nl-BE" sz="2400" dirty="0">
                <a:solidFill>
                  <a:schemeClr val="bg1"/>
                </a:solidFill>
              </a:rPr>
              <a:t> Wolff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f8bca606b929a939eb57bceade55c33d49524"/>
</p:tagLst>
</file>

<file path=ppt/theme/theme1.xml><?xml version="1.0" encoding="utf-8"?>
<a:theme xmlns:a="http://schemas.openxmlformats.org/drawingml/2006/main" name="Info Support | Templateset 2015">
  <a:themeElements>
    <a:clrScheme name="InfoSupport">
      <a:dk1>
        <a:sysClr val="windowText" lastClr="000000"/>
      </a:dk1>
      <a:lt1>
        <a:sysClr val="window" lastClr="FFFFFF"/>
      </a:lt1>
      <a:dk2>
        <a:srgbClr val="0078C9"/>
      </a:dk2>
      <a:lt2>
        <a:srgbClr val="333333"/>
      </a:lt2>
      <a:accent1>
        <a:srgbClr val="8DC63F"/>
      </a:accent1>
      <a:accent2>
        <a:srgbClr val="00539F"/>
      </a:accent2>
      <a:accent3>
        <a:srgbClr val="191919"/>
      </a:accent3>
      <a:accent4>
        <a:srgbClr val="F58220"/>
      </a:accent4>
      <a:accent5>
        <a:srgbClr val="00ADBA"/>
      </a:accent5>
      <a:accent6>
        <a:srgbClr val="848484"/>
      </a:accent6>
      <a:hlink>
        <a:srgbClr val="EC008C"/>
      </a:hlink>
      <a:folHlink>
        <a:srgbClr val="000000"/>
      </a:folHlink>
    </a:clrScheme>
    <a:fontScheme name="Infosupp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</TotalTime>
  <Words>1251</Words>
  <Application>Microsoft Office PowerPoint</Application>
  <PresentationFormat>Widescreen</PresentationFormat>
  <Paragraphs>404</Paragraphs>
  <Slides>71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ＭＳ Ｐゴシック</vt:lpstr>
      <vt:lpstr>Adobe Heiti Std R</vt:lpstr>
      <vt:lpstr>Arial</vt:lpstr>
      <vt:lpstr>Calibri</vt:lpstr>
      <vt:lpstr>Century Gothic</vt:lpstr>
      <vt:lpstr>Consolas</vt:lpstr>
      <vt:lpstr>Gill Sans</vt:lpstr>
      <vt:lpstr>Segoe UI Light</vt:lpstr>
      <vt:lpstr>Verdana</vt:lpstr>
      <vt:lpstr>Wingdings</vt:lpstr>
      <vt:lpstr>ヒラギノ角ゴ ProN W3</vt:lpstr>
      <vt:lpstr>Info Support | Templateset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Java Development</vt:lpstr>
      <vt:lpstr>Web/Application Servers</vt:lpstr>
      <vt:lpstr>PowerPoint Presentation</vt:lpstr>
      <vt:lpstr>PowerPoint Presentation</vt:lpstr>
      <vt:lpstr>PowerPoint Presentation</vt:lpstr>
      <vt:lpstr>Instead we use:</vt:lpstr>
      <vt:lpstr>PowerPoint Presentation</vt:lpstr>
      <vt:lpstr>What is Spring?</vt:lpstr>
      <vt:lpstr>PowerPoint Presentation</vt:lpstr>
      <vt:lpstr>PowerPoint Presentation</vt:lpstr>
      <vt:lpstr>PowerPoint Presentation</vt:lpstr>
      <vt:lpstr>PowerPoint Presentation</vt:lpstr>
      <vt:lpstr>What is Spring Boot?</vt:lpstr>
      <vt:lpstr>Starter.Spring.IO</vt:lpstr>
      <vt:lpstr>Minimal Application</vt:lpstr>
      <vt:lpstr>PowerPoint Presentation</vt:lpstr>
      <vt:lpstr>PowerPoint Presentation</vt:lpstr>
      <vt:lpstr>A “simple“ servlet implementation</vt:lpstr>
      <vt:lpstr>PowerPoint Presentation</vt:lpstr>
      <vt:lpstr>Example resource</vt:lpstr>
      <vt:lpstr>Path Parameters</vt:lpstr>
      <vt:lpstr>Query Parameters / Request Parameters</vt:lpstr>
      <vt:lpstr>Working with Objects</vt:lpstr>
      <vt:lpstr>PowerPoint Presentation</vt:lpstr>
      <vt:lpstr>CRUD  API Design</vt:lpstr>
      <vt:lpstr>PowerPoint Presentation</vt:lpstr>
      <vt:lpstr>Common HTTP Method usage</vt:lpstr>
      <vt:lpstr>PowerPoint Presentation</vt:lpstr>
      <vt:lpstr>@RequestMapping</vt:lpstr>
      <vt:lpstr>Accessing Headers</vt:lpstr>
      <vt:lpstr>PowerPoint Presentation</vt:lpstr>
      <vt:lpstr>PowerPoint Presentation</vt:lpstr>
      <vt:lpstr>Calling another API</vt:lpstr>
      <vt:lpstr>Example</vt:lpstr>
      <vt:lpstr>API</vt:lpstr>
      <vt:lpstr>PowerPoint Presentation</vt:lpstr>
      <vt:lpstr>Without Dependency Injection</vt:lpstr>
      <vt:lpstr>With Dependency Injection</vt:lpstr>
      <vt:lpstr>@Autowired – Automatic Dependency Injection</vt:lpstr>
      <vt:lpstr>The Magic Annotation</vt:lpstr>
      <vt:lpstr>Defining Spring Beans With Class Annotations</vt:lpstr>
      <vt:lpstr>Manual Bean Creation</vt:lpstr>
      <vt:lpstr>Injecting multiple implementations</vt:lpstr>
      <vt:lpstr>Injecting our Dependencies</vt:lpstr>
      <vt:lpstr>PowerPoint Presentation</vt:lpstr>
      <vt:lpstr>A Typical JDBC Query example</vt:lpstr>
      <vt:lpstr>JPA Style</vt:lpstr>
      <vt:lpstr>Spring Data</vt:lpstr>
      <vt:lpstr>PowerPoint Presentation</vt:lpstr>
      <vt:lpstr>Default Interfaces</vt:lpstr>
      <vt:lpstr>Auto-Implemented Interface Methods</vt:lpstr>
      <vt:lpstr>Supported Keywords</vt:lpstr>
      <vt:lpstr>JpaRepository extends CrudRepository</vt:lpstr>
      <vt:lpstr>PowerPoint Presentation</vt:lpstr>
      <vt:lpstr>PowerPoint Presentation</vt:lpstr>
      <vt:lpstr>Adding Validation</vt:lpstr>
      <vt:lpstr>Bean validation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Error</vt:lpstr>
      <vt:lpstr>The Reason</vt:lpstr>
      <vt:lpstr>Possible Solution 1 - @Autowire on Field</vt:lpstr>
      <vt:lpstr>Possible Solution 2 – @Bean in another class.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Ernst.Hartwich@infosupport.com</dc:creator>
  <cp:lastModifiedBy>Tom Cools</cp:lastModifiedBy>
  <cp:revision>894</cp:revision>
  <dcterms:created xsi:type="dcterms:W3CDTF">2015-05-19T08:37:39Z</dcterms:created>
  <dcterms:modified xsi:type="dcterms:W3CDTF">2017-03-16T16:20:12Z</dcterms:modified>
</cp:coreProperties>
</file>